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65" r:id="rId6"/>
    <p:sldId id="259" r:id="rId7"/>
    <p:sldId id="266" r:id="rId8"/>
    <p:sldId id="267" r:id="rId9"/>
    <p:sldId id="260" r:id="rId10"/>
    <p:sldId id="268" r:id="rId11"/>
    <p:sldId id="26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C40C1-E167-4A3A-A9E1-81EE2345E5CD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8EB33-50D5-46A6-A31A-CA64C5157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379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C40C1-E167-4A3A-A9E1-81EE2345E5CD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8EB33-50D5-46A6-A31A-CA64C5157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491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C40C1-E167-4A3A-A9E1-81EE2345E5CD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8EB33-50D5-46A6-A31A-CA64C5157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138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C40C1-E167-4A3A-A9E1-81EE2345E5CD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8EB33-50D5-46A6-A31A-CA64C5157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636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C40C1-E167-4A3A-A9E1-81EE2345E5CD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8EB33-50D5-46A6-A31A-CA64C5157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540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C40C1-E167-4A3A-A9E1-81EE2345E5CD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8EB33-50D5-46A6-A31A-CA64C5157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531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C40C1-E167-4A3A-A9E1-81EE2345E5CD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8EB33-50D5-46A6-A31A-CA64C5157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61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C40C1-E167-4A3A-A9E1-81EE2345E5CD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8EB33-50D5-46A6-A31A-CA64C5157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421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C40C1-E167-4A3A-A9E1-81EE2345E5CD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8EB33-50D5-46A6-A31A-CA64C5157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782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C40C1-E167-4A3A-A9E1-81EE2345E5CD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8EB33-50D5-46A6-A31A-CA64C5157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317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C40C1-E167-4A3A-A9E1-81EE2345E5CD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8EB33-50D5-46A6-A31A-CA64C5157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903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1C40C1-E167-4A3A-A9E1-81EE2345E5CD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8EB33-50D5-46A6-A31A-CA64C5157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349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6OobU3ENNlM&amp;feature=share&amp;list=PL899BEE952413A91E" TargetMode="External"/><Relationship Id="rId2" Type="http://schemas.openxmlformats.org/officeDocument/2006/relationships/hyperlink" Target="https://www.youtube.com/watch?v=Rf5AQp-mIqU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to Write and Present a Speech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2989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Editing with Binoculars and Magnifying Glass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5573" y="1465545"/>
            <a:ext cx="11078227" cy="471141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Edit for…</a:t>
            </a:r>
          </a:p>
          <a:p>
            <a:pPr marL="0" indent="0">
              <a:buNone/>
            </a:pPr>
            <a:r>
              <a:rPr lang="en-US" b="1" dirty="0" smtClean="0"/>
              <a:t>Focus</a:t>
            </a:r>
            <a:r>
              <a:rPr lang="en-US" dirty="0" smtClean="0"/>
              <a:t>: be merciless, ever element supports your core message. Clarity order it logically</a:t>
            </a:r>
          </a:p>
          <a:p>
            <a:pPr marL="0" indent="0">
              <a:buNone/>
            </a:pPr>
            <a:r>
              <a:rPr lang="en-US" b="1" dirty="0" smtClean="0"/>
              <a:t>Concision</a:t>
            </a:r>
            <a:r>
              <a:rPr lang="en-US" dirty="0" smtClean="0"/>
              <a:t> it’s all about word choice</a:t>
            </a:r>
          </a:p>
          <a:p>
            <a:pPr marL="0" indent="0">
              <a:buNone/>
            </a:pPr>
            <a:r>
              <a:rPr lang="en-US" b="1" dirty="0" smtClean="0"/>
              <a:t>Continuity</a:t>
            </a:r>
            <a:r>
              <a:rPr lang="en-US" dirty="0" smtClean="0"/>
              <a:t> transition words/phrases make it flow</a:t>
            </a:r>
          </a:p>
          <a:p>
            <a:pPr marL="0" indent="0">
              <a:buNone/>
            </a:pPr>
            <a:r>
              <a:rPr lang="en-US" b="1" dirty="0" smtClean="0"/>
              <a:t>Variety</a:t>
            </a:r>
            <a:r>
              <a:rPr lang="en-US" dirty="0" smtClean="0"/>
              <a:t> is everything you say essential</a:t>
            </a:r>
          </a:p>
          <a:p>
            <a:pPr marL="0" indent="0">
              <a:buNone/>
            </a:pPr>
            <a:r>
              <a:rPr lang="en-US" b="1" dirty="0" smtClean="0"/>
              <a:t>Impact</a:t>
            </a:r>
            <a:r>
              <a:rPr lang="en-US" dirty="0" smtClean="0"/>
              <a:t> create a vivid image, craft memorable lines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0303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Now time to present!!!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0493"/>
            <a:ext cx="10515600" cy="47364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Just like the speeches we watched, a good speech will have an influx of your vocals and you may often (NOT always use gestures to show importance. Too many gestures can become very distracting) </a:t>
            </a:r>
            <a:endParaRPr lang="en-US" dirty="0" smtClean="0"/>
          </a:p>
          <a:p>
            <a:pPr marL="0" indent="0" algn="ctr">
              <a:buNone/>
            </a:pPr>
            <a:r>
              <a:rPr lang="en-US" sz="3000" b="1" dirty="0" smtClean="0"/>
              <a:t>Time To Practice Speaking!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 smtClean="0"/>
              <a:t>Practice reading your speech for power or volume.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 smtClean="0"/>
              <a:t>Practice the silence as well as the words.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 smtClean="0"/>
              <a:t>Practice stopping at the end of sentences, pausing at a comma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 smtClean="0"/>
              <a:t>Power Pitch Pace Pauses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 smtClean="0"/>
              <a:t>Remember when people get nervous they tend to speak quickly, pace yourself.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316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Six Steps to Writing an Effective Speech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Select </a:t>
            </a:r>
            <a:r>
              <a:rPr lang="en-US" dirty="0"/>
              <a:t>a </a:t>
            </a:r>
            <a:r>
              <a:rPr lang="en-US" dirty="0" smtClean="0"/>
              <a:t>Topic</a:t>
            </a:r>
          </a:p>
          <a:p>
            <a:pPr marL="514350" indent="-514350">
              <a:buAutoNum type="arabicPeriod"/>
            </a:pPr>
            <a:r>
              <a:rPr lang="en-US" dirty="0" smtClean="0"/>
              <a:t>Create </a:t>
            </a:r>
            <a:r>
              <a:rPr lang="en-US" dirty="0"/>
              <a:t>an </a:t>
            </a:r>
            <a:r>
              <a:rPr lang="en-US" dirty="0" smtClean="0"/>
              <a:t>outline</a:t>
            </a:r>
          </a:p>
          <a:p>
            <a:pPr marL="514350" indent="-514350">
              <a:buAutoNum type="arabicPeriod"/>
            </a:pPr>
            <a:r>
              <a:rPr lang="en-US" dirty="0" smtClean="0"/>
              <a:t>Write </a:t>
            </a:r>
            <a:r>
              <a:rPr lang="en-US" dirty="0"/>
              <a:t>the </a:t>
            </a:r>
            <a:r>
              <a:rPr lang="en-US" dirty="0" smtClean="0"/>
              <a:t>speech</a:t>
            </a:r>
          </a:p>
          <a:p>
            <a:pPr marL="514350" indent="-514350">
              <a:buAutoNum type="arabicPeriod"/>
            </a:pPr>
            <a:r>
              <a:rPr lang="en-US" dirty="0" smtClean="0"/>
              <a:t>Apply </a:t>
            </a:r>
            <a:r>
              <a:rPr lang="en-US" dirty="0"/>
              <a:t>gestures and vocal </a:t>
            </a:r>
            <a:r>
              <a:rPr lang="en-US" dirty="0" smtClean="0"/>
              <a:t>variety</a:t>
            </a:r>
          </a:p>
          <a:p>
            <a:pPr marL="514350" indent="-514350">
              <a:buAutoNum type="arabicPeriod"/>
            </a:pPr>
            <a:r>
              <a:rPr lang="en-US" dirty="0" smtClean="0"/>
              <a:t>Provide </a:t>
            </a:r>
            <a:r>
              <a:rPr lang="en-US" dirty="0"/>
              <a:t>and solicit </a:t>
            </a:r>
            <a:r>
              <a:rPr lang="en-US" dirty="0" smtClean="0"/>
              <a:t>feedback</a:t>
            </a:r>
          </a:p>
          <a:p>
            <a:pPr marL="514350" indent="-514350">
              <a:buAutoNum type="arabicPeriod"/>
            </a:pPr>
            <a:r>
              <a:rPr lang="en-US" dirty="0" smtClean="0"/>
              <a:t>Self </a:t>
            </a:r>
            <a:r>
              <a:rPr lang="en-US" dirty="0"/>
              <a:t>Critique and Prepare for the </a:t>
            </a:r>
            <a:r>
              <a:rPr lang="en-US" dirty="0" smtClean="0"/>
              <a:t>next speech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957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 a Topic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your general purpose?</a:t>
            </a:r>
          </a:p>
          <a:p>
            <a:pPr marL="914400" lvl="2" indent="0">
              <a:buNone/>
            </a:pPr>
            <a:r>
              <a:rPr lang="en-US" sz="2400" dirty="0" smtClean="0"/>
              <a:t>To motivate? Educate? Entertain?</a:t>
            </a:r>
          </a:p>
          <a:p>
            <a:pPr marL="0" indent="0">
              <a:buNone/>
            </a:pPr>
            <a:endParaRPr lang="en-US" sz="32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779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51145"/>
            <a:ext cx="10515600" cy="56258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hlinkClick r:id="rId2"/>
              </a:rPr>
              <a:t>https://www.youtube.com/watch?v=Rf5AQp-mIqU</a:t>
            </a:r>
            <a:r>
              <a:rPr lang="en-US" sz="3200" dirty="0" smtClean="0"/>
              <a:t> </a:t>
            </a:r>
          </a:p>
          <a:p>
            <a:pPr marL="0" indent="0">
              <a:buNone/>
            </a:pPr>
            <a:r>
              <a:rPr lang="en-US" sz="3200" dirty="0" smtClean="0"/>
              <a:t>What do you notice?</a:t>
            </a:r>
          </a:p>
          <a:p>
            <a:pPr marL="0" indent="0">
              <a:buNone/>
            </a:pPr>
            <a:r>
              <a:rPr lang="en-US" sz="3200" dirty="0" smtClean="0"/>
              <a:t>What should we call this? </a:t>
            </a:r>
          </a:p>
          <a:p>
            <a:pPr marL="0" indent="0">
              <a:buNone/>
            </a:pPr>
            <a:r>
              <a:rPr lang="en-US" sz="3200" dirty="0" smtClean="0"/>
              <a:t>How can we use this in our own speeches?</a:t>
            </a:r>
          </a:p>
          <a:p>
            <a:pPr marL="0" indent="0">
              <a:buNone/>
            </a:pPr>
            <a:r>
              <a:rPr lang="en-US" sz="3200" dirty="0" smtClean="0">
                <a:hlinkClick r:id="rId3"/>
              </a:rPr>
              <a:t>http://www.youtube.com/watch?v=6OobU3ENNlM&amp;feature=share&amp;list=PL899BEE952413A91E</a:t>
            </a:r>
            <a:r>
              <a:rPr lang="en-US" sz="3200" dirty="0" smtClean="0"/>
              <a:t> </a:t>
            </a:r>
          </a:p>
          <a:p>
            <a:pPr marL="0" indent="0">
              <a:buNone/>
            </a:pPr>
            <a:r>
              <a:rPr lang="en-US" sz="3200" dirty="0" smtClean="0"/>
              <a:t>What do you notice?</a:t>
            </a:r>
          </a:p>
          <a:p>
            <a:pPr marL="0" indent="0">
              <a:buNone/>
            </a:pPr>
            <a:r>
              <a:rPr lang="en-US" sz="3200" dirty="0" smtClean="0"/>
              <a:t>What should we call this? </a:t>
            </a:r>
          </a:p>
          <a:p>
            <a:pPr marL="0" indent="0">
              <a:buNone/>
            </a:pPr>
            <a:r>
              <a:rPr lang="en-US" sz="3200" dirty="0" smtClean="0"/>
              <a:t>How can we use this in our own speeches?</a:t>
            </a:r>
          </a:p>
          <a:p>
            <a:pPr marL="0" indent="0">
              <a:buNone/>
            </a:pPr>
            <a:endParaRPr lang="en-US" sz="32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2395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listening to other speeches, what do you want to include in your speech?</a:t>
            </a:r>
          </a:p>
          <a:p>
            <a:r>
              <a:rPr lang="en-US" dirty="0" smtClean="0"/>
              <a:t>What is your core message?</a:t>
            </a:r>
          </a:p>
          <a:p>
            <a:r>
              <a:rPr lang="en-US" dirty="0" smtClean="0"/>
              <a:t>What message do you want to share and what is your audience hoping to hear from you?</a:t>
            </a:r>
          </a:p>
          <a:p>
            <a:r>
              <a:rPr lang="en-US" dirty="0" smtClean="0"/>
              <a:t>How long is your speech?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533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4813"/>
            <a:ext cx="10515600" cy="77474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Create an outline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521" y="989556"/>
            <a:ext cx="11824569" cy="5574081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b="1" dirty="0"/>
              <a:t>An outline is a blueprint </a:t>
            </a:r>
            <a:r>
              <a:rPr lang="en-US" b="1" dirty="0" smtClean="0"/>
              <a:t>for your </a:t>
            </a:r>
            <a:r>
              <a:rPr lang="en-US" b="1" dirty="0"/>
              <a:t>presentation.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Generic </a:t>
            </a:r>
            <a:r>
              <a:rPr lang="en-US" dirty="0"/>
              <a:t>Speech Outline has the following</a:t>
            </a:r>
            <a:r>
              <a:rPr lang="en-US" dirty="0" smtClean="0"/>
              <a:t>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Introduction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Body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Conclusion</a:t>
            </a:r>
          </a:p>
          <a:p>
            <a:pPr marL="0" indent="0" algn="ctr">
              <a:buNone/>
            </a:pPr>
            <a:r>
              <a:rPr lang="en-US" b="1" dirty="0" smtClean="0"/>
              <a:t>Example Outline #1</a:t>
            </a:r>
          </a:p>
          <a:p>
            <a:pPr marL="514350" indent="-514350">
              <a:buAutoNum type="arabicPeriod"/>
            </a:pPr>
            <a:r>
              <a:rPr lang="en-US" dirty="0" smtClean="0"/>
              <a:t>Introduction </a:t>
            </a:r>
          </a:p>
          <a:p>
            <a:pPr marL="914400" lvl="1" indent="-457200">
              <a:buAutoNum type="alphaUcPeriod"/>
            </a:pPr>
            <a:r>
              <a:rPr lang="en-US" dirty="0" smtClean="0"/>
              <a:t>Establish </a:t>
            </a:r>
            <a:r>
              <a:rPr lang="en-US" dirty="0"/>
              <a:t>topic and core </a:t>
            </a:r>
            <a:r>
              <a:rPr lang="en-US" dirty="0" smtClean="0"/>
              <a:t>message</a:t>
            </a:r>
          </a:p>
          <a:p>
            <a:pPr marL="914400" lvl="1" indent="-457200">
              <a:buAutoNum type="alphaUcPeriod"/>
            </a:pPr>
            <a:r>
              <a:rPr lang="en-US" dirty="0" smtClean="0"/>
              <a:t>List </a:t>
            </a:r>
            <a:r>
              <a:rPr lang="en-US" dirty="0"/>
              <a:t>supporting </a:t>
            </a:r>
            <a:r>
              <a:rPr lang="en-US" dirty="0" smtClean="0"/>
              <a:t>points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Body</a:t>
            </a:r>
          </a:p>
          <a:p>
            <a:pPr marL="914400" lvl="1" indent="-457200">
              <a:buAutoNum type="alphaUcPeriod"/>
            </a:pPr>
            <a:r>
              <a:rPr lang="en-US" dirty="0" smtClean="0"/>
              <a:t>Supporting </a:t>
            </a:r>
            <a:r>
              <a:rPr lang="en-US" dirty="0"/>
              <a:t>Point </a:t>
            </a:r>
            <a:r>
              <a:rPr lang="en-US" dirty="0" smtClean="0"/>
              <a:t>One</a:t>
            </a:r>
          </a:p>
          <a:p>
            <a:pPr marL="914400" lvl="1" indent="-457200">
              <a:buAutoNum type="alphaUcPeriod"/>
            </a:pPr>
            <a:r>
              <a:rPr lang="en-US" dirty="0" smtClean="0"/>
              <a:t>Supporting </a:t>
            </a:r>
            <a:r>
              <a:rPr lang="en-US" dirty="0"/>
              <a:t>Point </a:t>
            </a:r>
            <a:r>
              <a:rPr lang="en-US" dirty="0" smtClean="0"/>
              <a:t>Two</a:t>
            </a:r>
          </a:p>
          <a:p>
            <a:pPr marL="914400" lvl="1" indent="-457200">
              <a:buAutoNum type="alphaUcPeriod"/>
            </a:pPr>
            <a:r>
              <a:rPr lang="en-US" dirty="0" smtClean="0"/>
              <a:t>Supporting </a:t>
            </a:r>
            <a:r>
              <a:rPr lang="en-US" dirty="0"/>
              <a:t>Point </a:t>
            </a:r>
            <a:r>
              <a:rPr lang="en-US" dirty="0" smtClean="0"/>
              <a:t>Three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Conclusion–</a:t>
            </a:r>
          </a:p>
          <a:p>
            <a:pPr marL="914400" lvl="1" indent="-457200">
              <a:buAutoNum type="alphaUcPeriod"/>
            </a:pPr>
            <a:r>
              <a:rPr lang="en-US" dirty="0" smtClean="0"/>
              <a:t>Recap </a:t>
            </a:r>
            <a:r>
              <a:rPr lang="en-US" dirty="0"/>
              <a:t>main </a:t>
            </a:r>
            <a:r>
              <a:rPr lang="en-US" dirty="0" smtClean="0"/>
              <a:t>points</a:t>
            </a:r>
          </a:p>
          <a:p>
            <a:pPr marL="914400" lvl="1" indent="-457200">
              <a:buAutoNum type="alphaUcPeriod"/>
            </a:pPr>
            <a:r>
              <a:rPr lang="en-US" dirty="0" smtClean="0"/>
              <a:t>summarize </a:t>
            </a:r>
            <a:r>
              <a:rPr lang="en-US" dirty="0"/>
              <a:t>core </a:t>
            </a:r>
            <a:r>
              <a:rPr lang="en-US" dirty="0" smtClean="0"/>
              <a:t>message</a:t>
            </a:r>
          </a:p>
          <a:p>
            <a:pPr marL="914400" lvl="1" indent="-457200">
              <a:buAutoNum type="alphaUcPeriod"/>
            </a:pPr>
            <a:r>
              <a:rPr lang="en-US" dirty="0" smtClean="0"/>
              <a:t>Call </a:t>
            </a:r>
            <a:r>
              <a:rPr lang="en-US" dirty="0"/>
              <a:t>to </a:t>
            </a:r>
            <a:r>
              <a:rPr lang="en-US" dirty="0" smtClean="0"/>
              <a:t>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6112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269" y="89552"/>
            <a:ext cx="10515600" cy="1325563"/>
          </a:xfrm>
        </p:spPr>
        <p:txBody>
          <a:bodyPr/>
          <a:lstStyle/>
          <a:p>
            <a:r>
              <a:rPr lang="en-US" dirty="0" smtClean="0"/>
              <a:t>Example of a Story Based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685" y="1002082"/>
            <a:ext cx="10515600" cy="5398718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FF0000"/>
                </a:solidFill>
              </a:rPr>
              <a:t>1. Attention </a:t>
            </a:r>
            <a:r>
              <a:rPr lang="en-US" b="1" dirty="0">
                <a:solidFill>
                  <a:srgbClr val="FF0000"/>
                </a:solidFill>
              </a:rPr>
              <a:t>Grabbing </a:t>
            </a:r>
            <a:r>
              <a:rPr lang="en-US" b="1" dirty="0" smtClean="0">
                <a:solidFill>
                  <a:srgbClr val="FF0000"/>
                </a:solidFill>
              </a:rPr>
              <a:t>Opening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00B0F0"/>
                </a:solidFill>
              </a:rPr>
              <a:t>2. Tell </a:t>
            </a:r>
            <a:r>
              <a:rPr lang="en-US" b="1" dirty="0">
                <a:solidFill>
                  <a:srgbClr val="00B0F0"/>
                </a:solidFill>
              </a:rPr>
              <a:t>a </a:t>
            </a:r>
            <a:r>
              <a:rPr lang="en-US" b="1" dirty="0" smtClean="0">
                <a:solidFill>
                  <a:srgbClr val="00B0F0"/>
                </a:solidFill>
              </a:rPr>
              <a:t>story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92D050"/>
                </a:solidFill>
              </a:rPr>
              <a:t>3. Make </a:t>
            </a:r>
            <a:r>
              <a:rPr lang="en-US" b="1" dirty="0">
                <a:solidFill>
                  <a:srgbClr val="92D050"/>
                </a:solidFill>
              </a:rPr>
              <a:t>a point</a:t>
            </a:r>
            <a:r>
              <a:rPr lang="en-US" b="1" dirty="0" smtClean="0">
                <a:solidFill>
                  <a:srgbClr val="92D050"/>
                </a:solidFill>
              </a:rPr>
              <a:t>.</a:t>
            </a:r>
          </a:p>
          <a:p>
            <a:pPr marL="1371600" lvl="3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800" b="1" dirty="0" smtClean="0">
                <a:solidFill>
                  <a:srgbClr val="00B0F0"/>
                </a:solidFill>
              </a:rPr>
              <a:t>2. Tell </a:t>
            </a:r>
            <a:r>
              <a:rPr lang="en-US" sz="2800" b="1" dirty="0">
                <a:solidFill>
                  <a:srgbClr val="00B0F0"/>
                </a:solidFill>
              </a:rPr>
              <a:t>another story</a:t>
            </a:r>
            <a:r>
              <a:rPr lang="en-US" sz="2800" b="1" dirty="0" smtClean="0">
                <a:solidFill>
                  <a:srgbClr val="00B0F0"/>
                </a:solidFill>
              </a:rPr>
              <a:t>.</a:t>
            </a:r>
          </a:p>
          <a:p>
            <a:pPr marL="1371600" lvl="3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800" b="1" dirty="0" smtClean="0">
                <a:solidFill>
                  <a:srgbClr val="92D050"/>
                </a:solidFill>
              </a:rPr>
              <a:t>3. Make </a:t>
            </a:r>
            <a:r>
              <a:rPr lang="en-US" sz="2800" b="1" dirty="0">
                <a:solidFill>
                  <a:srgbClr val="92D050"/>
                </a:solidFill>
              </a:rPr>
              <a:t>another </a:t>
            </a:r>
            <a:r>
              <a:rPr lang="en-US" sz="2800" b="1" dirty="0" smtClean="0">
                <a:solidFill>
                  <a:srgbClr val="92D050"/>
                </a:solidFill>
              </a:rPr>
              <a:t>point.</a:t>
            </a:r>
          </a:p>
          <a:p>
            <a:pPr marL="2743200" lvl="6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800" b="1" dirty="0">
                <a:solidFill>
                  <a:srgbClr val="00B0F0"/>
                </a:solidFill>
              </a:rPr>
              <a:t>2</a:t>
            </a:r>
            <a:r>
              <a:rPr lang="en-US" sz="2800" b="1" dirty="0" smtClean="0">
                <a:solidFill>
                  <a:srgbClr val="00B0F0"/>
                </a:solidFill>
              </a:rPr>
              <a:t>. Tell another story.</a:t>
            </a:r>
          </a:p>
          <a:p>
            <a:pPr marL="2743200" lvl="6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800" b="1" dirty="0" smtClean="0">
                <a:solidFill>
                  <a:srgbClr val="92D050"/>
                </a:solidFill>
              </a:rPr>
              <a:t>3. Make another </a:t>
            </a:r>
            <a:r>
              <a:rPr lang="en-US" sz="2800" b="1" dirty="0">
                <a:solidFill>
                  <a:srgbClr val="92D050"/>
                </a:solidFill>
              </a:rPr>
              <a:t>point</a:t>
            </a:r>
            <a:r>
              <a:rPr lang="en-US" sz="2800" b="1" dirty="0" smtClean="0">
                <a:solidFill>
                  <a:srgbClr val="92D050"/>
                </a:solidFill>
              </a:rPr>
              <a:t>.</a:t>
            </a:r>
          </a:p>
          <a:p>
            <a:pPr marL="3657600" lvl="8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3000" b="1" dirty="0" smtClean="0">
                <a:solidFill>
                  <a:srgbClr val="FFC000"/>
                </a:solidFill>
              </a:rPr>
              <a:t>4. Memorable </a:t>
            </a:r>
            <a:r>
              <a:rPr lang="en-US" sz="2800" b="1" dirty="0">
                <a:solidFill>
                  <a:srgbClr val="FFC000"/>
                </a:solidFill>
              </a:rPr>
              <a:t>conclusion which ties </a:t>
            </a:r>
            <a:r>
              <a:rPr lang="en-US" sz="2800" b="1" dirty="0" smtClean="0">
                <a:solidFill>
                  <a:srgbClr val="FFC000"/>
                </a:solidFill>
              </a:rPr>
              <a:t>all three </a:t>
            </a:r>
            <a:r>
              <a:rPr lang="en-US" sz="2800" b="1" dirty="0">
                <a:solidFill>
                  <a:srgbClr val="FFC000"/>
                </a:solidFill>
              </a:rPr>
              <a:t>stories together to support </a:t>
            </a:r>
            <a:r>
              <a:rPr lang="en-US" sz="2800" b="1" dirty="0" smtClean="0">
                <a:solidFill>
                  <a:srgbClr val="FFC000"/>
                </a:solidFill>
              </a:rPr>
              <a:t>the core </a:t>
            </a:r>
            <a:r>
              <a:rPr lang="en-US" sz="2800" b="1" dirty="0">
                <a:solidFill>
                  <a:srgbClr val="FFC000"/>
                </a:solidFill>
              </a:rPr>
              <a:t>message</a:t>
            </a:r>
          </a:p>
        </p:txBody>
      </p:sp>
    </p:spTree>
    <p:extLst>
      <p:ext uri="{BB962C8B-B14F-4D97-AF65-F5344CB8AC3E}">
        <p14:creationId xmlns:p14="http://schemas.microsoft.com/office/powerpoint/2010/main" val="14535322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Reviewing the Videos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Now we will watch the video speeches again. </a:t>
            </a:r>
          </a:p>
          <a:p>
            <a:pPr marL="0" indent="0">
              <a:buNone/>
            </a:pPr>
            <a:r>
              <a:rPr lang="en-US" dirty="0" smtClean="0"/>
              <a:t>We will write an outline of those speeches to include: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• Opening: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• Core message: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• Body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• 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0172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/>
            <a:r>
              <a:rPr lang="en-US" dirty="0" smtClean="0"/>
              <a:t>3. Write the speech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Just start writing. </a:t>
            </a:r>
          </a:p>
          <a:p>
            <a:r>
              <a:rPr lang="en-US" dirty="0" smtClean="0"/>
              <a:t>Do not over think things. </a:t>
            </a:r>
          </a:p>
          <a:p>
            <a:r>
              <a:rPr lang="en-US" dirty="0" smtClean="0"/>
              <a:t>Do NOT wait until the night before it is due.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2004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464</Words>
  <Application>Microsoft Office PowerPoint</Application>
  <PresentationFormat>Widescreen</PresentationFormat>
  <Paragraphs>77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How to Write and Present a Speech</vt:lpstr>
      <vt:lpstr>Six Steps to Writing an Effective Speech</vt:lpstr>
      <vt:lpstr>Select a Topic </vt:lpstr>
      <vt:lpstr>PowerPoint Presentation</vt:lpstr>
      <vt:lpstr>PowerPoint Presentation</vt:lpstr>
      <vt:lpstr>Create an outline </vt:lpstr>
      <vt:lpstr>Example of a Story Based Outline</vt:lpstr>
      <vt:lpstr>Reviewing the Videos</vt:lpstr>
      <vt:lpstr>3. Write the speech</vt:lpstr>
      <vt:lpstr>Editing with Binoculars and Magnifying Glass</vt:lpstr>
      <vt:lpstr>Now time to present!!!  </vt:lpstr>
    </vt:vector>
  </TitlesOfParts>
  <Company>Chicago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Write and Present a Speech</dc:title>
  <dc:creator>Georgopoulos, Georgia</dc:creator>
  <cp:lastModifiedBy>Georgopoulos, Georgia</cp:lastModifiedBy>
  <cp:revision>5</cp:revision>
  <dcterms:created xsi:type="dcterms:W3CDTF">2017-01-12T15:09:18Z</dcterms:created>
  <dcterms:modified xsi:type="dcterms:W3CDTF">2017-01-12T19:33:36Z</dcterms:modified>
</cp:coreProperties>
</file>