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8" r:id="rId4"/>
    <p:sldId id="259" r:id="rId5"/>
    <p:sldId id="262" r:id="rId6"/>
    <p:sldId id="263" r:id="rId7"/>
    <p:sldId id="260" r:id="rId8"/>
    <p:sldId id="269" r:id="rId9"/>
    <p:sldId id="257" r:id="rId10"/>
    <p:sldId id="267" r:id="rId11"/>
    <p:sldId id="261" r:id="rId12"/>
    <p:sldId id="265" r:id="rId13"/>
    <p:sldId id="264"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E20A4D-9E50-469F-9E14-7C95FD96CCD2}" type="datetimeFigureOut">
              <a:rPr lang="en-US" smtClean="0"/>
              <a:pPr/>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76EA4-9CA2-4846-8787-96B7CCE01A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20A4D-9E50-469F-9E14-7C95FD96CCD2}" type="datetimeFigureOut">
              <a:rPr lang="en-US" smtClean="0"/>
              <a:pPr/>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76EA4-9CA2-4846-8787-96B7CCE01A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20A4D-9E50-469F-9E14-7C95FD96CCD2}" type="datetimeFigureOut">
              <a:rPr lang="en-US" smtClean="0"/>
              <a:pPr/>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76EA4-9CA2-4846-8787-96B7CCE01A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20A4D-9E50-469F-9E14-7C95FD96CCD2}" type="datetimeFigureOut">
              <a:rPr lang="en-US" smtClean="0"/>
              <a:pPr/>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76EA4-9CA2-4846-8787-96B7CCE01A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E20A4D-9E50-469F-9E14-7C95FD96CCD2}" type="datetimeFigureOut">
              <a:rPr lang="en-US" smtClean="0"/>
              <a:pPr/>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76EA4-9CA2-4846-8787-96B7CCE01A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E20A4D-9E50-469F-9E14-7C95FD96CCD2}" type="datetimeFigureOut">
              <a:rPr lang="en-US" smtClean="0"/>
              <a:pPr/>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76EA4-9CA2-4846-8787-96B7CCE01A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E20A4D-9E50-469F-9E14-7C95FD96CCD2}" type="datetimeFigureOut">
              <a:rPr lang="en-US" smtClean="0"/>
              <a:pPr/>
              <a:t>10/28/2016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876EA4-9CA2-4846-8787-96B7CCE01A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E20A4D-9E50-469F-9E14-7C95FD96CCD2}" type="datetimeFigureOut">
              <a:rPr lang="en-US" smtClean="0"/>
              <a:pPr/>
              <a:t>10/28/2016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876EA4-9CA2-4846-8787-96B7CCE01A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20A4D-9E50-469F-9E14-7C95FD96CCD2}" type="datetimeFigureOut">
              <a:rPr lang="en-US" smtClean="0"/>
              <a:pPr/>
              <a:t>10/28/2016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876EA4-9CA2-4846-8787-96B7CCE01A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E20A4D-9E50-469F-9E14-7C95FD96CCD2}" type="datetimeFigureOut">
              <a:rPr lang="en-US" smtClean="0"/>
              <a:pPr/>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76EA4-9CA2-4846-8787-96B7CCE01A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E20A4D-9E50-469F-9E14-7C95FD96CCD2}" type="datetimeFigureOut">
              <a:rPr lang="en-US" smtClean="0"/>
              <a:pPr/>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76EA4-9CA2-4846-8787-96B7CCE01A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20A4D-9E50-469F-9E14-7C95FD96CCD2}" type="datetimeFigureOut">
              <a:rPr lang="en-US" smtClean="0"/>
              <a:pPr/>
              <a:t>10/28/2016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76EA4-9CA2-4846-8787-96B7CCE01A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22.gif"/></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slide" Target="slide13.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Roll of Thunder, Hear My Cry</a:t>
            </a:r>
            <a:br>
              <a:rPr lang="en-US" dirty="0" smtClean="0"/>
            </a:br>
            <a:r>
              <a:rPr lang="en-US" dirty="0" smtClean="0"/>
              <a:t>By: Mildred Taylor</a:t>
            </a:r>
            <a:endParaRPr lang="en-US" dirty="0"/>
          </a:p>
        </p:txBody>
      </p:sp>
      <p:pic>
        <p:nvPicPr>
          <p:cNvPr id="6" name="Content Placeholder 5" descr="roll.gif"/>
          <p:cNvPicPr>
            <a:picLocks noGrp="1" noChangeAspect="1"/>
          </p:cNvPicPr>
          <p:nvPr>
            <p:ph idx="1"/>
          </p:nvPr>
        </p:nvPicPr>
        <p:blipFill>
          <a:blip r:embed="rId2"/>
          <a:stretch>
            <a:fillRect/>
          </a:stretch>
        </p:blipFill>
        <p:spPr>
          <a:xfrm>
            <a:off x="3208994" y="1600200"/>
            <a:ext cx="2726012" cy="4525963"/>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 Klux Klan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White supremacy organization </a:t>
            </a:r>
          </a:p>
          <a:p>
            <a:r>
              <a:rPr lang="en-US" dirty="0" smtClean="0"/>
              <a:t>Terrorized blacks and anyone sympathetic to helping blacks gain equality.</a:t>
            </a:r>
          </a:p>
          <a:p>
            <a:r>
              <a:rPr lang="en-US" dirty="0" smtClean="0"/>
              <a:t>Responsible for lynching, murders, torture, etc.</a:t>
            </a:r>
          </a:p>
          <a:p>
            <a:r>
              <a:rPr lang="en-US" dirty="0" smtClean="0">
                <a:hlinkClick r:id="rId2" action="ppaction://hlinksldjump"/>
              </a:rPr>
              <a:t>Back</a:t>
            </a:r>
            <a:endParaRPr lang="en-US" dirty="0"/>
          </a:p>
        </p:txBody>
      </p:sp>
      <p:pic>
        <p:nvPicPr>
          <p:cNvPr id="5" name="Content Placeholder 4" descr="kkk1.jpg"/>
          <p:cNvPicPr>
            <a:picLocks noGrp="1" noChangeAspect="1"/>
          </p:cNvPicPr>
          <p:nvPr>
            <p:ph sz="half" idx="2"/>
          </p:nvPr>
        </p:nvPicPr>
        <p:blipFill>
          <a:blip r:embed="rId3"/>
          <a:stretch>
            <a:fillRect/>
          </a:stretch>
        </p:blipFill>
        <p:spPr>
          <a:xfrm>
            <a:off x="4648200" y="1295400"/>
            <a:ext cx="4038600" cy="48768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nt-to-colored-l.jpg"/>
          <p:cNvPicPr>
            <a:picLocks noChangeAspect="1"/>
          </p:cNvPicPr>
          <p:nvPr/>
        </p:nvPicPr>
        <p:blipFill>
          <a:blip r:embed="rId2"/>
          <a:stretch>
            <a:fillRect/>
          </a:stretch>
        </p:blipFill>
        <p:spPr>
          <a:xfrm>
            <a:off x="0" y="5105400"/>
            <a:ext cx="4581525" cy="1752600"/>
          </a:xfrm>
          <a:prstGeom prst="rect">
            <a:avLst/>
          </a:prstGeom>
        </p:spPr>
      </p:pic>
      <p:sp>
        <p:nvSpPr>
          <p:cNvPr id="2" name="Title 1"/>
          <p:cNvSpPr>
            <a:spLocks noGrp="1"/>
          </p:cNvSpPr>
          <p:nvPr>
            <p:ph type="title"/>
          </p:nvPr>
        </p:nvSpPr>
        <p:spPr>
          <a:xfrm>
            <a:off x="457200" y="304800"/>
            <a:ext cx="8229600" cy="792162"/>
          </a:xfrm>
        </p:spPr>
        <p:txBody>
          <a:bodyPr/>
          <a:lstStyle/>
          <a:p>
            <a:r>
              <a:rPr lang="en-US" dirty="0" smtClean="0"/>
              <a:t>Jim Crow Laws</a:t>
            </a:r>
            <a:endParaRPr lang="en-US" dirty="0"/>
          </a:p>
        </p:txBody>
      </p:sp>
      <p:sp>
        <p:nvSpPr>
          <p:cNvPr id="3" name="Content Placeholder 2"/>
          <p:cNvSpPr>
            <a:spLocks noGrp="1"/>
          </p:cNvSpPr>
          <p:nvPr>
            <p:ph idx="1"/>
          </p:nvPr>
        </p:nvSpPr>
        <p:spPr>
          <a:xfrm>
            <a:off x="381000" y="1143000"/>
            <a:ext cx="8229600" cy="3733799"/>
          </a:xfrm>
        </p:spPr>
        <p:txBody>
          <a:bodyPr>
            <a:normAutofit fontScale="32500" lnSpcReduction="20000"/>
          </a:bodyPr>
          <a:lstStyle/>
          <a:p>
            <a:r>
              <a:rPr lang="en-US" sz="6200" dirty="0" smtClean="0"/>
              <a:t>Designed to prevent Black citizens from achieving equality.</a:t>
            </a:r>
          </a:p>
          <a:p>
            <a:pPr lvl="1"/>
            <a:endParaRPr lang="en-US" dirty="0" smtClean="0"/>
          </a:p>
          <a:p>
            <a:pPr lvl="1"/>
            <a:endParaRPr lang="en-US" sz="5500" dirty="0" smtClean="0"/>
          </a:p>
          <a:p>
            <a:pPr lvl="1"/>
            <a:r>
              <a:rPr lang="en-US" sz="5500" dirty="0" smtClean="0"/>
              <a:t>“It shall be unlawful for a negro and white person to play together or in company with each other in any game of cards or dice, dominoes or checkers.”</a:t>
            </a:r>
            <a:br>
              <a:rPr lang="en-US" sz="5500" dirty="0" smtClean="0"/>
            </a:br>
            <a:r>
              <a:rPr lang="en-US" sz="5500" b="1" dirty="0" smtClean="0"/>
              <a:t>—Birmingham, Alabama, 1930</a:t>
            </a:r>
            <a:r>
              <a:rPr lang="en-US" sz="5500" dirty="0" smtClean="0"/>
              <a:t> </a:t>
            </a:r>
            <a:br>
              <a:rPr lang="en-US" sz="5500" dirty="0" smtClean="0"/>
            </a:br>
            <a:endParaRPr lang="en-US" sz="5500" dirty="0" smtClean="0"/>
          </a:p>
          <a:p>
            <a:pPr lvl="1"/>
            <a:r>
              <a:rPr lang="en-US" sz="5500" dirty="0" smtClean="0"/>
              <a:t>“Marriages are void when one party is a white person and the other is possessed of one-eighth or more negro, Japanese, or Chinese blood.”</a:t>
            </a:r>
            <a:br>
              <a:rPr lang="en-US" sz="5500" dirty="0" smtClean="0"/>
            </a:br>
            <a:r>
              <a:rPr lang="en-US" sz="5500" b="1" dirty="0" smtClean="0"/>
              <a:t>—Nebraska, 1911</a:t>
            </a:r>
            <a:r>
              <a:rPr lang="en-US" sz="5500" dirty="0" smtClean="0"/>
              <a:t> </a:t>
            </a:r>
          </a:p>
          <a:p>
            <a:pPr lvl="1">
              <a:buNone/>
            </a:pPr>
            <a:endParaRPr lang="en-US" sz="5500" dirty="0" smtClean="0"/>
          </a:p>
          <a:p>
            <a:pPr lvl="1"/>
            <a:r>
              <a:rPr lang="en-US" sz="5500" dirty="0" smtClean="0"/>
              <a:t>“Separate free schools shall be established for the education of children of African descent; and it shall be unlawful for any colored child to attend any white school, or any white child to attend a colored school.”</a:t>
            </a:r>
            <a:br>
              <a:rPr lang="en-US" sz="5500" dirty="0" smtClean="0"/>
            </a:br>
            <a:r>
              <a:rPr lang="en-US" sz="5500" b="1" dirty="0" smtClean="0"/>
              <a:t>—Missouri, 1929</a:t>
            </a:r>
            <a:r>
              <a:rPr lang="en-US" sz="5500" dirty="0" smtClean="0"/>
              <a:t> </a:t>
            </a:r>
          </a:p>
          <a:p>
            <a:pPr lvl="2"/>
            <a:endParaRPr lang="en-US" dirty="0" smtClean="0"/>
          </a:p>
        </p:txBody>
      </p:sp>
      <p:pic>
        <p:nvPicPr>
          <p:cNvPr id="6" name="Picture 5" descr="white-passengers-l.jpg"/>
          <p:cNvPicPr>
            <a:picLocks noChangeAspect="1"/>
          </p:cNvPicPr>
          <p:nvPr/>
        </p:nvPicPr>
        <p:blipFill>
          <a:blip r:embed="rId3"/>
          <a:stretch>
            <a:fillRect/>
          </a:stretch>
        </p:blipFill>
        <p:spPr>
          <a:xfrm>
            <a:off x="4191000" y="4724400"/>
            <a:ext cx="4581525" cy="1038225"/>
          </a:xfrm>
          <a:prstGeom prst="rect">
            <a:avLst/>
          </a:prstGeom>
        </p:spPr>
      </p:pic>
      <p:pic>
        <p:nvPicPr>
          <p:cNvPr id="7" name="Picture 6" descr="Series_Overviewimage.gif"/>
          <p:cNvPicPr>
            <a:picLocks noChangeAspect="1"/>
          </p:cNvPicPr>
          <p:nvPr/>
        </p:nvPicPr>
        <p:blipFill>
          <a:blip r:embed="rId4"/>
          <a:stretch>
            <a:fillRect/>
          </a:stretch>
        </p:blipFill>
        <p:spPr>
          <a:xfrm>
            <a:off x="7086600" y="0"/>
            <a:ext cx="1828800" cy="1828800"/>
          </a:xfrm>
          <a:prstGeom prst="rect">
            <a:avLst/>
          </a:prstGeom>
        </p:spPr>
      </p:pic>
      <p:sp>
        <p:nvSpPr>
          <p:cNvPr id="9" name="TextBox 8"/>
          <p:cNvSpPr txBox="1"/>
          <p:nvPr/>
        </p:nvSpPr>
        <p:spPr>
          <a:xfrm>
            <a:off x="6400800" y="6019800"/>
            <a:ext cx="1447800" cy="461665"/>
          </a:xfrm>
          <a:prstGeom prst="rect">
            <a:avLst/>
          </a:prstGeom>
          <a:noFill/>
        </p:spPr>
        <p:txBody>
          <a:bodyPr wrap="square" rtlCol="0">
            <a:spAutoFit/>
          </a:bodyPr>
          <a:lstStyle/>
          <a:p>
            <a:r>
              <a:rPr lang="en-US" sz="2400" dirty="0" smtClean="0">
                <a:hlinkClick r:id="rId5" action="ppaction://hlinksldjump"/>
              </a:rPr>
              <a:t>Back</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Sharecropping</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The sharecropper was a freed slave, poor black, or poor white who owned no land after the Civil War.  </a:t>
            </a:r>
          </a:p>
          <a:p>
            <a:r>
              <a:rPr lang="en-US" dirty="0" smtClean="0"/>
              <a:t>Agreed to work a parcel of land owned by someone else, with the "rent" in the form of a share of the crop at harvest time.  </a:t>
            </a:r>
          </a:p>
          <a:p>
            <a:r>
              <a:rPr lang="en-US" dirty="0" smtClean="0"/>
              <a:t>Owner provided the land, seed, and tools, and claimed perhaps half the crop. </a:t>
            </a:r>
          </a:p>
          <a:p>
            <a:r>
              <a:rPr lang="en-US" dirty="0" smtClean="0"/>
              <a:t>Often, the sharecropper ended up in constant debt, and in a situation not much better than slavery.</a:t>
            </a:r>
          </a:p>
          <a:p>
            <a:r>
              <a:rPr lang="en-US" dirty="0" smtClean="0">
                <a:hlinkClick r:id="rId2" action="ppaction://hlinksldjump"/>
              </a:rPr>
              <a:t>Back</a:t>
            </a:r>
            <a:endParaRPr lang="en-US" dirty="0"/>
          </a:p>
        </p:txBody>
      </p:sp>
      <p:pic>
        <p:nvPicPr>
          <p:cNvPr id="5" name="Content Placeholder 4" descr="field2.jpg"/>
          <p:cNvPicPr>
            <a:picLocks noGrp="1" noChangeAspect="1"/>
          </p:cNvPicPr>
          <p:nvPr>
            <p:ph sz="half" idx="2"/>
          </p:nvPr>
        </p:nvPicPr>
        <p:blipFill>
          <a:blip r:embed="rId3"/>
          <a:stretch>
            <a:fillRect/>
          </a:stretch>
        </p:blipFill>
        <p:spPr>
          <a:xfrm>
            <a:off x="4648200" y="1876407"/>
            <a:ext cx="4038600" cy="3973549"/>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Character</a:t>
            </a:r>
            <a:endParaRPr lang="en-US" dirty="0"/>
          </a:p>
        </p:txBody>
      </p:sp>
      <p:sp>
        <p:nvSpPr>
          <p:cNvPr id="3" name="Content Placeholder 2"/>
          <p:cNvSpPr>
            <a:spLocks noGrp="1"/>
          </p:cNvSpPr>
          <p:nvPr>
            <p:ph idx="1"/>
          </p:nvPr>
        </p:nvSpPr>
        <p:spPr/>
        <p:txBody>
          <a:bodyPr>
            <a:normAutofit/>
          </a:bodyPr>
          <a:lstStyle/>
          <a:p>
            <a:r>
              <a:rPr lang="en-US" dirty="0" smtClean="0"/>
              <a:t>Cassie Logan</a:t>
            </a:r>
          </a:p>
          <a:p>
            <a:pPr lvl="2"/>
            <a:r>
              <a:rPr lang="en-US" dirty="0" smtClean="0"/>
              <a:t>nine-year-old narrator of story.</a:t>
            </a:r>
          </a:p>
          <a:p>
            <a:pPr lvl="2"/>
            <a:r>
              <a:rPr lang="en-US" dirty="0" smtClean="0"/>
              <a:t>Family is one of few black families to own land.</a:t>
            </a:r>
          </a:p>
          <a:p>
            <a:pPr lvl="2"/>
            <a:r>
              <a:rPr lang="en-US" dirty="0" smtClean="0"/>
              <a:t>Doesn’t understand racism and why she is treated unfairly.</a:t>
            </a:r>
          </a:p>
          <a:p>
            <a:pPr lvl="2">
              <a:buNone/>
            </a:pPr>
            <a:endParaRPr lang="en-US" dirty="0" smtClean="0"/>
          </a:p>
          <a:p>
            <a:pPr lvl="2"/>
            <a:endParaRPr lang="en-US" dirty="0"/>
          </a:p>
        </p:txBody>
      </p:sp>
      <p:pic>
        <p:nvPicPr>
          <p:cNvPr id="4" name="Picture 3" descr="full_image.jpg"/>
          <p:cNvPicPr>
            <a:picLocks noChangeAspect="1"/>
          </p:cNvPicPr>
          <p:nvPr/>
        </p:nvPicPr>
        <p:blipFill>
          <a:blip r:embed="rId2"/>
          <a:stretch>
            <a:fillRect/>
          </a:stretch>
        </p:blipFill>
        <p:spPr>
          <a:xfrm>
            <a:off x="3581400" y="3505200"/>
            <a:ext cx="2304664" cy="2971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Themes</a:t>
            </a:r>
            <a:endParaRPr lang="en-US" b="1" dirty="0"/>
          </a:p>
        </p:txBody>
      </p:sp>
      <p:sp>
        <p:nvSpPr>
          <p:cNvPr id="3" name="Content Placeholder 2"/>
          <p:cNvSpPr>
            <a:spLocks noGrp="1"/>
          </p:cNvSpPr>
          <p:nvPr>
            <p:ph idx="1"/>
          </p:nvPr>
        </p:nvSpPr>
        <p:spPr/>
        <p:txBody>
          <a:bodyPr/>
          <a:lstStyle/>
          <a:p>
            <a:r>
              <a:rPr lang="en-US" dirty="0" smtClean="0"/>
              <a:t>The importance of family</a:t>
            </a:r>
          </a:p>
          <a:p>
            <a:r>
              <a:rPr lang="en-US" dirty="0" smtClean="0"/>
              <a:t>The importance of land</a:t>
            </a:r>
          </a:p>
          <a:p>
            <a:r>
              <a:rPr lang="en-US" dirty="0" smtClean="0"/>
              <a:t>The importance of self-respect and respect of others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Anticipation Guide</a:t>
            </a:r>
            <a:endParaRPr lang="en-US" dirty="0"/>
          </a:p>
        </p:txBody>
      </p:sp>
      <p:sp>
        <p:nvSpPr>
          <p:cNvPr id="3" name="Content Placeholder 2"/>
          <p:cNvSpPr>
            <a:spLocks noGrp="1"/>
          </p:cNvSpPr>
          <p:nvPr>
            <p:ph idx="1"/>
          </p:nvPr>
        </p:nvSpPr>
        <p:spPr/>
        <p:txBody>
          <a:bodyPr/>
          <a:lstStyle/>
          <a:p>
            <a:r>
              <a:rPr lang="en-US" dirty="0" smtClean="0"/>
              <a:t>Responding to the following statements.</a:t>
            </a:r>
          </a:p>
          <a:p>
            <a:r>
              <a:rPr lang="en-US" dirty="0" smtClean="0"/>
              <a:t>Choose one statement and in your journal write a one paragraph response justifying why you agree or disagree with the statement.</a:t>
            </a:r>
          </a:p>
          <a:p>
            <a:r>
              <a:rPr lang="en-US" dirty="0" smtClean="0"/>
              <a:t>When you are done staple the anticipation guide in your journal.  We will be returning to these statements throughout the novel.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381000" y="152400"/>
          <a:ext cx="8305800" cy="6222362"/>
        </p:xfrm>
        <a:graphic>
          <a:graphicData uri="http://schemas.openxmlformats.org/drawingml/2006/table">
            <a:tbl>
              <a:tblPr firstRow="1" bandRow="1">
                <a:tableStyleId>{5C22544A-7EE6-4342-B048-85BDC9FD1C3A}</a:tableStyleId>
              </a:tblPr>
              <a:tblGrid>
                <a:gridCol w="5715000"/>
                <a:gridCol w="1371600"/>
                <a:gridCol w="1219200"/>
              </a:tblGrid>
              <a:tr h="543222">
                <a:tc>
                  <a:txBody>
                    <a:bodyPr/>
                    <a:lstStyle/>
                    <a:p>
                      <a:r>
                        <a:rPr lang="en-US" sz="1100" dirty="0" smtClean="0"/>
                        <a:t>1. No child should have to use school</a:t>
                      </a:r>
                      <a:r>
                        <a:rPr lang="en-US" sz="1100" baseline="0" dirty="0" smtClean="0"/>
                        <a:t> books that are falling apart.</a:t>
                      </a:r>
                      <a:endParaRPr lang="en-US" sz="1100" dirty="0"/>
                    </a:p>
                  </a:txBody>
                  <a:tcPr marL="95879" marR="95879"/>
                </a:tc>
                <a:tc>
                  <a:txBody>
                    <a:bodyPr/>
                    <a:lstStyle/>
                    <a:p>
                      <a:r>
                        <a:rPr lang="en-US" sz="1100" dirty="0" smtClean="0"/>
                        <a:t>Agree ________</a:t>
                      </a:r>
                      <a:endParaRPr lang="en-US" sz="1100" dirty="0"/>
                    </a:p>
                  </a:txBody>
                  <a:tcPr marL="95879" marR="95879"/>
                </a:tc>
                <a:tc>
                  <a:txBody>
                    <a:bodyPr/>
                    <a:lstStyle/>
                    <a:p>
                      <a:r>
                        <a:rPr lang="en-US" sz="1100" dirty="0" smtClean="0"/>
                        <a:t>Disagree _______</a:t>
                      </a:r>
                      <a:endParaRPr lang="en-US" sz="1100" dirty="0"/>
                    </a:p>
                  </a:txBody>
                  <a:tcPr marL="95879" marR="95879"/>
                </a:tc>
              </a:tr>
              <a:tr h="467944">
                <a:tc>
                  <a:txBody>
                    <a:bodyPr/>
                    <a:lstStyle/>
                    <a:p>
                      <a:r>
                        <a:rPr lang="en-US" sz="1100" dirty="0" smtClean="0"/>
                        <a:t>2. Helping a homeless person can be dangerous.</a:t>
                      </a:r>
                      <a:endParaRPr lang="en-US" sz="1100" dirty="0"/>
                    </a:p>
                  </a:txBody>
                  <a:tcPr marL="95879" marR="95879"/>
                </a:tc>
                <a:tc>
                  <a:txBody>
                    <a:bodyPr/>
                    <a:lstStyle/>
                    <a:p>
                      <a:r>
                        <a:rPr lang="en-US" sz="1100" dirty="0" smtClean="0"/>
                        <a:t>Agree ________</a:t>
                      </a:r>
                      <a:endParaRPr lang="en-US" sz="1100" dirty="0"/>
                    </a:p>
                  </a:txBody>
                  <a:tcPr marL="95879" marR="95879"/>
                </a:tc>
                <a:tc>
                  <a:txBody>
                    <a:bodyPr/>
                    <a:lstStyle/>
                    <a:p>
                      <a:r>
                        <a:rPr lang="en-US" sz="1100" dirty="0" smtClean="0"/>
                        <a:t>Disagree _______</a:t>
                      </a:r>
                      <a:endParaRPr lang="en-US" sz="1100" dirty="0"/>
                    </a:p>
                  </a:txBody>
                  <a:tcPr marL="95879" marR="95879"/>
                </a:tc>
              </a:tr>
              <a:tr h="651780">
                <a:tc>
                  <a:txBody>
                    <a:bodyPr/>
                    <a:lstStyle/>
                    <a:p>
                      <a:r>
                        <a:rPr lang="en-US" sz="1100" dirty="0" smtClean="0"/>
                        <a:t>3. People from different races should be treated differently than people of your own race.</a:t>
                      </a:r>
                      <a:endParaRPr lang="en-US" sz="1100" dirty="0"/>
                    </a:p>
                  </a:txBody>
                  <a:tcPr marL="95879" marR="95879"/>
                </a:tc>
                <a:tc>
                  <a:txBody>
                    <a:bodyPr/>
                    <a:lstStyle/>
                    <a:p>
                      <a:r>
                        <a:rPr lang="en-US" sz="1100" dirty="0" smtClean="0"/>
                        <a:t>Agree ________</a:t>
                      </a:r>
                      <a:endParaRPr lang="en-US" sz="1100" dirty="0"/>
                    </a:p>
                  </a:txBody>
                  <a:tcPr marL="95879" marR="95879"/>
                </a:tc>
                <a:tc>
                  <a:txBody>
                    <a:bodyPr/>
                    <a:lstStyle/>
                    <a:p>
                      <a:r>
                        <a:rPr lang="en-US" sz="1100" dirty="0" smtClean="0"/>
                        <a:t>Disagree _______</a:t>
                      </a:r>
                      <a:endParaRPr lang="en-US" sz="1100" dirty="0"/>
                    </a:p>
                  </a:txBody>
                  <a:tcPr marL="95879" marR="95879"/>
                </a:tc>
              </a:tr>
              <a:tr h="467944">
                <a:tc>
                  <a:txBody>
                    <a:bodyPr/>
                    <a:lstStyle/>
                    <a:p>
                      <a:r>
                        <a:rPr lang="en-US" sz="1100" dirty="0" smtClean="0"/>
                        <a:t>4. If you are kind to others, they will be kind</a:t>
                      </a:r>
                      <a:r>
                        <a:rPr lang="en-US" sz="1100" baseline="0" dirty="0" smtClean="0"/>
                        <a:t> to you.</a:t>
                      </a:r>
                      <a:endParaRPr lang="en-US" sz="1100" dirty="0"/>
                    </a:p>
                  </a:txBody>
                  <a:tcPr marL="95879" marR="95879"/>
                </a:tc>
                <a:tc>
                  <a:txBody>
                    <a:bodyPr/>
                    <a:lstStyle/>
                    <a:p>
                      <a:r>
                        <a:rPr lang="en-US" sz="1100" dirty="0" smtClean="0"/>
                        <a:t>Agree ________</a:t>
                      </a:r>
                      <a:endParaRPr lang="en-US" sz="1100" dirty="0"/>
                    </a:p>
                  </a:txBody>
                  <a:tcPr marL="95879" marR="95879"/>
                </a:tc>
                <a:tc>
                  <a:txBody>
                    <a:bodyPr/>
                    <a:lstStyle/>
                    <a:p>
                      <a:r>
                        <a:rPr lang="en-US" sz="1100" dirty="0" smtClean="0"/>
                        <a:t>Disagree _______</a:t>
                      </a:r>
                      <a:endParaRPr lang="en-US" sz="1100" dirty="0"/>
                    </a:p>
                  </a:txBody>
                  <a:tcPr marL="95879" marR="95879"/>
                </a:tc>
              </a:tr>
              <a:tr h="467944">
                <a:tc>
                  <a:txBody>
                    <a:bodyPr/>
                    <a:lstStyle/>
                    <a:p>
                      <a:r>
                        <a:rPr lang="en-US" sz="1100" dirty="0" smtClean="0"/>
                        <a:t>5. If someone does something to you, it is okay to get even.</a:t>
                      </a:r>
                      <a:endParaRPr lang="en-US" sz="1100" dirty="0"/>
                    </a:p>
                  </a:txBody>
                  <a:tcPr marL="95879" marR="95879"/>
                </a:tc>
                <a:tc>
                  <a:txBody>
                    <a:bodyPr/>
                    <a:lstStyle/>
                    <a:p>
                      <a:r>
                        <a:rPr lang="en-US" sz="1100" dirty="0" smtClean="0"/>
                        <a:t>Agree ________</a:t>
                      </a:r>
                      <a:endParaRPr lang="en-US" sz="1100" dirty="0"/>
                    </a:p>
                  </a:txBody>
                  <a:tcPr marL="95879" marR="95879"/>
                </a:tc>
                <a:tc>
                  <a:txBody>
                    <a:bodyPr/>
                    <a:lstStyle/>
                    <a:p>
                      <a:r>
                        <a:rPr lang="en-US" sz="1100" dirty="0" smtClean="0"/>
                        <a:t>Disagree _______</a:t>
                      </a:r>
                      <a:endParaRPr lang="en-US" sz="1100" dirty="0"/>
                    </a:p>
                  </a:txBody>
                  <a:tcPr marL="95879" marR="95879"/>
                </a:tc>
              </a:tr>
              <a:tr h="467944">
                <a:tc>
                  <a:txBody>
                    <a:bodyPr/>
                    <a:lstStyle/>
                    <a:p>
                      <a:r>
                        <a:rPr lang="en-US" sz="1100" dirty="0" smtClean="0"/>
                        <a:t>6. Discrimination and prejudice are the same thing.</a:t>
                      </a:r>
                      <a:endParaRPr lang="en-US" sz="1100" dirty="0"/>
                    </a:p>
                  </a:txBody>
                  <a:tcPr marL="95879" marR="95879"/>
                </a:tc>
                <a:tc>
                  <a:txBody>
                    <a:bodyPr/>
                    <a:lstStyle/>
                    <a:p>
                      <a:r>
                        <a:rPr lang="en-US" sz="1100" dirty="0" smtClean="0"/>
                        <a:t>Agree ________</a:t>
                      </a:r>
                      <a:endParaRPr lang="en-US" sz="1100" dirty="0"/>
                    </a:p>
                  </a:txBody>
                  <a:tcPr marL="95879" marR="95879"/>
                </a:tc>
                <a:tc>
                  <a:txBody>
                    <a:bodyPr/>
                    <a:lstStyle/>
                    <a:p>
                      <a:r>
                        <a:rPr lang="en-US" sz="1100" dirty="0" smtClean="0"/>
                        <a:t>Disagree _______</a:t>
                      </a:r>
                      <a:endParaRPr lang="en-US" sz="1100" dirty="0"/>
                    </a:p>
                  </a:txBody>
                  <a:tcPr marL="95879" marR="95879"/>
                </a:tc>
              </a:tr>
              <a:tr h="467944">
                <a:tc>
                  <a:txBody>
                    <a:bodyPr/>
                    <a:lstStyle/>
                    <a:p>
                      <a:r>
                        <a:rPr lang="en-US" sz="1100" dirty="0" smtClean="0"/>
                        <a:t>7. If you live a good life, good things will happen to you. </a:t>
                      </a:r>
                      <a:endParaRPr lang="en-US" sz="1100" dirty="0"/>
                    </a:p>
                  </a:txBody>
                  <a:tcPr marL="95879" marR="95879"/>
                </a:tc>
                <a:tc>
                  <a:txBody>
                    <a:bodyPr/>
                    <a:lstStyle/>
                    <a:p>
                      <a:r>
                        <a:rPr lang="en-US" sz="1100" dirty="0" smtClean="0"/>
                        <a:t>Agree ________</a:t>
                      </a:r>
                      <a:endParaRPr lang="en-US" sz="1100" dirty="0"/>
                    </a:p>
                  </a:txBody>
                  <a:tcPr marL="95879" marR="95879"/>
                </a:tc>
                <a:tc>
                  <a:txBody>
                    <a:bodyPr/>
                    <a:lstStyle/>
                    <a:p>
                      <a:r>
                        <a:rPr lang="en-US" sz="1100" dirty="0" smtClean="0"/>
                        <a:t>Disagree _______</a:t>
                      </a:r>
                      <a:endParaRPr lang="en-US" sz="1100" dirty="0"/>
                    </a:p>
                  </a:txBody>
                  <a:tcPr marL="95879" marR="95879"/>
                </a:tc>
              </a:tr>
              <a:tr h="448192">
                <a:tc>
                  <a:txBody>
                    <a:bodyPr/>
                    <a:lstStyle/>
                    <a:p>
                      <a:r>
                        <a:rPr lang="en-US" sz="1100" dirty="0" smtClean="0"/>
                        <a:t>8.</a:t>
                      </a:r>
                      <a:r>
                        <a:rPr lang="en-US" sz="1100" baseline="0" dirty="0" smtClean="0"/>
                        <a:t> Honesty is always the best policy.</a:t>
                      </a:r>
                      <a:endParaRPr lang="en-US" sz="1100" dirty="0"/>
                    </a:p>
                  </a:txBody>
                  <a:tcPr marL="95879" marR="95879"/>
                </a:tc>
                <a:tc>
                  <a:txBody>
                    <a:bodyPr/>
                    <a:lstStyle/>
                    <a:p>
                      <a:r>
                        <a:rPr lang="en-US" sz="1100" dirty="0" smtClean="0"/>
                        <a:t>Agree ________</a:t>
                      </a:r>
                      <a:endParaRPr lang="en-US" sz="1100" dirty="0"/>
                    </a:p>
                  </a:txBody>
                  <a:tcPr marL="95879" marR="95879"/>
                </a:tc>
                <a:tc>
                  <a:txBody>
                    <a:bodyPr/>
                    <a:lstStyle/>
                    <a:p>
                      <a:r>
                        <a:rPr lang="en-US" sz="1100" dirty="0" smtClean="0"/>
                        <a:t>Disagree _______</a:t>
                      </a:r>
                      <a:endParaRPr lang="en-US" sz="1100" dirty="0"/>
                    </a:p>
                  </a:txBody>
                  <a:tcPr marL="95879" marR="95879"/>
                </a:tc>
              </a:tr>
              <a:tr h="467944">
                <a:tc>
                  <a:txBody>
                    <a:bodyPr/>
                    <a:lstStyle/>
                    <a:p>
                      <a:r>
                        <a:rPr lang="en-US" sz="1100" dirty="0" smtClean="0"/>
                        <a:t>9.  Sometimes</a:t>
                      </a:r>
                      <a:r>
                        <a:rPr lang="en-US" sz="1100" baseline="0" dirty="0" smtClean="0"/>
                        <a:t> it is okay to do something just because everyone else is doing it. </a:t>
                      </a:r>
                      <a:endParaRPr lang="en-US" sz="1100" dirty="0"/>
                    </a:p>
                  </a:txBody>
                  <a:tcPr marL="95879" marR="95879"/>
                </a:tc>
                <a:tc>
                  <a:txBody>
                    <a:bodyPr/>
                    <a:lstStyle/>
                    <a:p>
                      <a:r>
                        <a:rPr lang="en-US" sz="1100" dirty="0" smtClean="0"/>
                        <a:t>Agree ________</a:t>
                      </a:r>
                      <a:endParaRPr lang="en-US" sz="1100" dirty="0"/>
                    </a:p>
                  </a:txBody>
                  <a:tcPr marL="95879" marR="95879"/>
                </a:tc>
                <a:tc>
                  <a:txBody>
                    <a:bodyPr/>
                    <a:lstStyle/>
                    <a:p>
                      <a:r>
                        <a:rPr lang="en-US" sz="1100" dirty="0" smtClean="0"/>
                        <a:t>Disagree _______</a:t>
                      </a:r>
                      <a:endParaRPr lang="en-US" sz="1100" dirty="0"/>
                    </a:p>
                  </a:txBody>
                  <a:tcPr marL="95879" marR="95879"/>
                </a:tc>
              </a:tr>
              <a:tr h="467944">
                <a:tc>
                  <a:txBody>
                    <a:bodyPr/>
                    <a:lstStyle/>
                    <a:p>
                      <a:r>
                        <a:rPr lang="en-US" sz="1100" dirty="0" smtClean="0"/>
                        <a:t>10. It is foolish</a:t>
                      </a:r>
                      <a:r>
                        <a:rPr lang="en-US" sz="1100" baseline="0" dirty="0" smtClean="0"/>
                        <a:t> to risk all that one owns for the goodness of others.</a:t>
                      </a:r>
                      <a:endParaRPr lang="en-US" sz="1100" dirty="0"/>
                    </a:p>
                  </a:txBody>
                  <a:tcPr marL="95879" marR="95879"/>
                </a:tc>
                <a:tc>
                  <a:txBody>
                    <a:bodyPr/>
                    <a:lstStyle/>
                    <a:p>
                      <a:r>
                        <a:rPr lang="en-US" sz="1100" dirty="0" smtClean="0"/>
                        <a:t>Agree ________</a:t>
                      </a:r>
                      <a:endParaRPr lang="en-US" sz="1100" dirty="0"/>
                    </a:p>
                  </a:txBody>
                  <a:tcPr marL="95879" marR="95879"/>
                </a:tc>
                <a:tc>
                  <a:txBody>
                    <a:bodyPr/>
                    <a:lstStyle/>
                    <a:p>
                      <a:r>
                        <a:rPr lang="en-US" sz="1100" dirty="0" smtClean="0"/>
                        <a:t>Disagree _______</a:t>
                      </a:r>
                      <a:endParaRPr lang="en-US" sz="1100" dirty="0"/>
                    </a:p>
                  </a:txBody>
                  <a:tcPr marL="95879" marR="95879"/>
                </a:tc>
              </a:tr>
              <a:tr h="651780">
                <a:tc>
                  <a:txBody>
                    <a:bodyPr/>
                    <a:lstStyle/>
                    <a:p>
                      <a:r>
                        <a:rPr lang="en-US" sz="1100" dirty="0" smtClean="0"/>
                        <a:t>11.  It would be better</a:t>
                      </a:r>
                      <a:r>
                        <a:rPr lang="en-US" sz="1100" baseline="0" dirty="0" smtClean="0"/>
                        <a:t> to stay home than to walk a great distance to and from school each day.</a:t>
                      </a:r>
                      <a:endParaRPr lang="en-US" sz="1100" dirty="0"/>
                    </a:p>
                  </a:txBody>
                  <a:tcPr marL="95879" marR="95879"/>
                </a:tc>
                <a:tc>
                  <a:txBody>
                    <a:bodyPr/>
                    <a:lstStyle/>
                    <a:p>
                      <a:r>
                        <a:rPr lang="en-US" sz="1100" dirty="0" smtClean="0"/>
                        <a:t>Agree ________</a:t>
                      </a:r>
                      <a:endParaRPr lang="en-US" sz="1100" dirty="0"/>
                    </a:p>
                  </a:txBody>
                  <a:tcPr marL="95879" marR="95879"/>
                </a:tc>
                <a:tc>
                  <a:txBody>
                    <a:bodyPr/>
                    <a:lstStyle/>
                    <a:p>
                      <a:r>
                        <a:rPr lang="en-US" sz="1100" dirty="0" smtClean="0"/>
                        <a:t>Disagree _______</a:t>
                      </a:r>
                      <a:endParaRPr lang="en-US" sz="1100" dirty="0"/>
                    </a:p>
                  </a:txBody>
                  <a:tcPr marL="95879" marR="95879"/>
                </a:tc>
              </a:tr>
              <a:tr h="651780">
                <a:tc>
                  <a:txBody>
                    <a:bodyPr/>
                    <a:lstStyle/>
                    <a:p>
                      <a:r>
                        <a:rPr lang="en-US" sz="1100" dirty="0" smtClean="0"/>
                        <a:t>12.  If you allow someone to mistreat you then you have no self-respect</a:t>
                      </a:r>
                      <a:endParaRPr lang="en-US" sz="1100" dirty="0"/>
                    </a:p>
                  </a:txBody>
                  <a:tcPr marL="95879" marR="95879"/>
                </a:tc>
                <a:tc>
                  <a:txBody>
                    <a:bodyPr/>
                    <a:lstStyle/>
                    <a:p>
                      <a:r>
                        <a:rPr lang="en-US" sz="1100" dirty="0" smtClean="0"/>
                        <a:t>Agree ________</a:t>
                      </a:r>
                      <a:endParaRPr lang="en-US" sz="1100" dirty="0"/>
                    </a:p>
                  </a:txBody>
                  <a:tcPr marL="95879" marR="95879"/>
                </a:tc>
                <a:tc>
                  <a:txBody>
                    <a:bodyPr/>
                    <a:lstStyle/>
                    <a:p>
                      <a:r>
                        <a:rPr lang="en-US" sz="1100" dirty="0" smtClean="0"/>
                        <a:t>Disagree _______</a:t>
                      </a:r>
                      <a:endParaRPr lang="en-US" sz="1100" dirty="0"/>
                    </a:p>
                  </a:txBody>
                  <a:tcPr marL="95879" marR="95879"/>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Based on the following images what do you think life was like in the South in the 1930?  Record your answer in your journal under your paragraph response to the anticipation guide.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othstein--Adell%20Pettway.jpg"/>
          <p:cNvPicPr>
            <a:picLocks noChangeAspect="1"/>
          </p:cNvPicPr>
          <p:nvPr/>
        </p:nvPicPr>
        <p:blipFill>
          <a:blip r:embed="rId2"/>
          <a:stretch>
            <a:fillRect/>
          </a:stretch>
        </p:blipFill>
        <p:spPr>
          <a:xfrm>
            <a:off x="3352800" y="2743200"/>
            <a:ext cx="5791200" cy="2409825"/>
          </a:xfrm>
          <a:prstGeom prst="rect">
            <a:avLst/>
          </a:prstGeom>
        </p:spPr>
      </p:pic>
      <p:pic>
        <p:nvPicPr>
          <p:cNvPr id="2" name="Content Placeholder 4" descr="USAjimcrow1.jpg"/>
          <p:cNvPicPr>
            <a:picLocks noChangeAspect="1"/>
          </p:cNvPicPr>
          <p:nvPr/>
        </p:nvPicPr>
        <p:blipFill>
          <a:blip r:embed="rId3"/>
          <a:stretch>
            <a:fillRect/>
          </a:stretch>
        </p:blipFill>
        <p:spPr>
          <a:xfrm>
            <a:off x="5948137" y="0"/>
            <a:ext cx="3195863" cy="2819400"/>
          </a:xfrm>
          <a:prstGeom prst="rect">
            <a:avLst/>
          </a:prstGeom>
        </p:spPr>
      </p:pic>
      <p:pic>
        <p:nvPicPr>
          <p:cNvPr id="3" name="Picture 2" descr="vanderbilt_jimcrow.jpg"/>
          <p:cNvPicPr>
            <a:picLocks noChangeAspect="1"/>
          </p:cNvPicPr>
          <p:nvPr/>
        </p:nvPicPr>
        <p:blipFill>
          <a:blip r:embed="rId4"/>
          <a:stretch>
            <a:fillRect/>
          </a:stretch>
        </p:blipFill>
        <p:spPr>
          <a:xfrm>
            <a:off x="2895600" y="4953000"/>
            <a:ext cx="6248400" cy="1905000"/>
          </a:xfrm>
          <a:prstGeom prst="rect">
            <a:avLst/>
          </a:prstGeom>
        </p:spPr>
      </p:pic>
      <p:pic>
        <p:nvPicPr>
          <p:cNvPr id="4" name="Picture 3" descr="water.jpg"/>
          <p:cNvPicPr>
            <a:picLocks noChangeAspect="1"/>
          </p:cNvPicPr>
          <p:nvPr/>
        </p:nvPicPr>
        <p:blipFill>
          <a:blip r:embed="rId5"/>
          <a:stretch>
            <a:fillRect/>
          </a:stretch>
        </p:blipFill>
        <p:spPr>
          <a:xfrm>
            <a:off x="0" y="3749040"/>
            <a:ext cx="3488400" cy="3108960"/>
          </a:xfrm>
          <a:prstGeom prst="rect">
            <a:avLst/>
          </a:prstGeom>
        </p:spPr>
      </p:pic>
      <p:pic>
        <p:nvPicPr>
          <p:cNvPr id="5" name="Picture 4" descr="TheJimCrowLaws-Front.jpg"/>
          <p:cNvPicPr>
            <a:picLocks noChangeAspect="1"/>
          </p:cNvPicPr>
          <p:nvPr/>
        </p:nvPicPr>
        <p:blipFill>
          <a:blip r:embed="rId6"/>
          <a:stretch>
            <a:fillRect/>
          </a:stretch>
        </p:blipFill>
        <p:spPr>
          <a:xfrm>
            <a:off x="0" y="0"/>
            <a:ext cx="3524250" cy="3810000"/>
          </a:xfrm>
          <a:prstGeom prst="rect">
            <a:avLst/>
          </a:prstGeom>
        </p:spPr>
      </p:pic>
      <p:pic>
        <p:nvPicPr>
          <p:cNvPr id="7" name="Picture 6" descr="Lange--carrot%20pullers.jpg"/>
          <p:cNvPicPr>
            <a:picLocks noChangeAspect="1"/>
          </p:cNvPicPr>
          <p:nvPr/>
        </p:nvPicPr>
        <p:blipFill>
          <a:blip r:embed="rId7"/>
          <a:stretch>
            <a:fillRect/>
          </a:stretch>
        </p:blipFill>
        <p:spPr>
          <a:xfrm>
            <a:off x="3429001" y="0"/>
            <a:ext cx="2514600" cy="2819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d45_2.gif"/>
          <p:cNvPicPr>
            <a:picLocks noChangeAspect="1"/>
          </p:cNvPicPr>
          <p:nvPr/>
        </p:nvPicPr>
        <p:blipFill>
          <a:blip r:embed="rId2"/>
          <a:stretch>
            <a:fillRect/>
          </a:stretch>
        </p:blipFill>
        <p:spPr>
          <a:xfrm>
            <a:off x="0" y="0"/>
            <a:ext cx="3505200" cy="4609338"/>
          </a:xfrm>
          <a:prstGeom prst="rect">
            <a:avLst/>
          </a:prstGeom>
        </p:spPr>
      </p:pic>
      <p:pic>
        <p:nvPicPr>
          <p:cNvPr id="5" name="Picture 4" descr="00208r.jpg"/>
          <p:cNvPicPr>
            <a:picLocks noChangeAspect="1"/>
          </p:cNvPicPr>
          <p:nvPr/>
        </p:nvPicPr>
        <p:blipFill>
          <a:blip r:embed="rId3"/>
          <a:stretch>
            <a:fillRect/>
          </a:stretch>
        </p:blipFill>
        <p:spPr>
          <a:xfrm>
            <a:off x="5750368" y="3383280"/>
            <a:ext cx="3393632" cy="3474720"/>
          </a:xfrm>
          <a:prstGeom prst="rect">
            <a:avLst/>
          </a:prstGeom>
        </p:spPr>
      </p:pic>
      <p:pic>
        <p:nvPicPr>
          <p:cNvPr id="2" name="Picture 1" descr="2_great_depression.jpg"/>
          <p:cNvPicPr>
            <a:picLocks noChangeAspect="1"/>
          </p:cNvPicPr>
          <p:nvPr/>
        </p:nvPicPr>
        <p:blipFill>
          <a:blip r:embed="rId4"/>
          <a:stretch>
            <a:fillRect/>
          </a:stretch>
        </p:blipFill>
        <p:spPr>
          <a:xfrm>
            <a:off x="3505200" y="0"/>
            <a:ext cx="5638800" cy="4102100"/>
          </a:xfrm>
          <a:prstGeom prst="rect">
            <a:avLst/>
          </a:prstGeom>
        </p:spPr>
      </p:pic>
      <p:pic>
        <p:nvPicPr>
          <p:cNvPr id="6" name="Picture 5" descr="MENSTORE.gif"/>
          <p:cNvPicPr>
            <a:picLocks noChangeAspect="1"/>
          </p:cNvPicPr>
          <p:nvPr/>
        </p:nvPicPr>
        <p:blipFill>
          <a:blip r:embed="rId5"/>
          <a:stretch>
            <a:fillRect/>
          </a:stretch>
        </p:blipFill>
        <p:spPr>
          <a:xfrm>
            <a:off x="0" y="4038600"/>
            <a:ext cx="4034125" cy="2819400"/>
          </a:xfrm>
          <a:prstGeom prst="rect">
            <a:avLst/>
          </a:prstGeom>
        </p:spPr>
      </p:pic>
      <p:pic>
        <p:nvPicPr>
          <p:cNvPr id="7" name="Picture 6" descr="STREET3.gif"/>
          <p:cNvPicPr>
            <a:picLocks noChangeAspect="1"/>
          </p:cNvPicPr>
          <p:nvPr/>
        </p:nvPicPr>
        <p:blipFill>
          <a:blip r:embed="rId6"/>
          <a:stretch>
            <a:fillRect/>
          </a:stretch>
        </p:blipFill>
        <p:spPr>
          <a:xfrm>
            <a:off x="3962400" y="4038600"/>
            <a:ext cx="1828800" cy="2819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re1.jpg"/>
          <p:cNvPicPr>
            <a:picLocks noChangeAspect="1"/>
          </p:cNvPicPr>
          <p:nvPr/>
        </p:nvPicPr>
        <p:blipFill>
          <a:blip r:embed="rId2"/>
          <a:stretch>
            <a:fillRect/>
          </a:stretch>
        </p:blipFill>
        <p:spPr>
          <a:xfrm>
            <a:off x="0" y="0"/>
            <a:ext cx="3733800" cy="3609975"/>
          </a:xfrm>
          <a:prstGeom prst="rect">
            <a:avLst/>
          </a:prstGeom>
        </p:spPr>
      </p:pic>
      <p:pic>
        <p:nvPicPr>
          <p:cNvPr id="4" name="Picture 3" descr="share5.jpg"/>
          <p:cNvPicPr>
            <a:picLocks noChangeAspect="1"/>
          </p:cNvPicPr>
          <p:nvPr/>
        </p:nvPicPr>
        <p:blipFill>
          <a:blip r:embed="rId3"/>
          <a:stretch>
            <a:fillRect/>
          </a:stretch>
        </p:blipFill>
        <p:spPr>
          <a:xfrm>
            <a:off x="5562600" y="0"/>
            <a:ext cx="3581400" cy="2971800"/>
          </a:xfrm>
          <a:prstGeom prst="rect">
            <a:avLst/>
          </a:prstGeom>
        </p:spPr>
      </p:pic>
      <p:pic>
        <p:nvPicPr>
          <p:cNvPr id="5" name="Picture 4" descr="share9.jpg"/>
          <p:cNvPicPr>
            <a:picLocks noChangeAspect="1"/>
          </p:cNvPicPr>
          <p:nvPr/>
        </p:nvPicPr>
        <p:blipFill>
          <a:blip r:embed="rId4"/>
          <a:stretch>
            <a:fillRect/>
          </a:stretch>
        </p:blipFill>
        <p:spPr>
          <a:xfrm>
            <a:off x="1" y="2971800"/>
            <a:ext cx="3733800" cy="3886200"/>
          </a:xfrm>
          <a:prstGeom prst="rect">
            <a:avLst/>
          </a:prstGeom>
        </p:spPr>
      </p:pic>
      <p:pic>
        <p:nvPicPr>
          <p:cNvPr id="6" name="Picture 5" descr="share14.jpg"/>
          <p:cNvPicPr>
            <a:picLocks noChangeAspect="1"/>
          </p:cNvPicPr>
          <p:nvPr/>
        </p:nvPicPr>
        <p:blipFill>
          <a:blip r:embed="rId5"/>
          <a:stretch>
            <a:fillRect/>
          </a:stretch>
        </p:blipFill>
        <p:spPr>
          <a:xfrm>
            <a:off x="3581400" y="2895600"/>
            <a:ext cx="5562600" cy="3962401"/>
          </a:xfrm>
          <a:prstGeom prst="rect">
            <a:avLst/>
          </a:prstGeom>
        </p:spPr>
      </p:pic>
      <p:pic>
        <p:nvPicPr>
          <p:cNvPr id="3" name="Picture 2" descr="share12.jpg"/>
          <p:cNvPicPr>
            <a:picLocks noChangeAspect="1"/>
          </p:cNvPicPr>
          <p:nvPr/>
        </p:nvPicPr>
        <p:blipFill>
          <a:blip r:embed="rId6"/>
          <a:stretch>
            <a:fillRect/>
          </a:stretch>
        </p:blipFill>
        <p:spPr>
          <a:xfrm>
            <a:off x="2971800" y="0"/>
            <a:ext cx="2895600" cy="36290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Roll of Thunder Hear my Cry Synopsis </a:t>
            </a:r>
            <a:endParaRPr lang="en-US" dirty="0"/>
          </a:p>
        </p:txBody>
      </p:sp>
      <p:sp>
        <p:nvSpPr>
          <p:cNvPr id="3" name="Content Placeholder 2"/>
          <p:cNvSpPr>
            <a:spLocks noGrp="1"/>
          </p:cNvSpPr>
          <p:nvPr>
            <p:ph sz="half" idx="1"/>
          </p:nvPr>
        </p:nvSpPr>
        <p:spPr>
          <a:xfrm>
            <a:off x="457200" y="1600200"/>
            <a:ext cx="8229600" cy="4525963"/>
          </a:xfrm>
        </p:spPr>
        <p:txBody>
          <a:bodyPr>
            <a:normAutofit fontScale="92500" lnSpcReduction="10000"/>
          </a:bodyPr>
          <a:lstStyle/>
          <a:p>
            <a:r>
              <a:rPr lang="en-US" dirty="0"/>
              <a:t>The story takes place in 1933, during the height of the Great Depression. </a:t>
            </a:r>
            <a:endParaRPr lang="en-US" dirty="0" smtClean="0"/>
          </a:p>
          <a:p>
            <a:r>
              <a:rPr lang="en-US" dirty="0" smtClean="0"/>
              <a:t>Since </a:t>
            </a:r>
            <a:r>
              <a:rPr lang="en-US" dirty="0"/>
              <a:t>the story occurs considerably before the Civil Rights Movement, rampant racial inequality is very much a reality, especially in the South. </a:t>
            </a:r>
            <a:endParaRPr lang="en-US" dirty="0" smtClean="0"/>
          </a:p>
          <a:p>
            <a:r>
              <a:rPr lang="en-US" dirty="0" smtClean="0"/>
              <a:t>However</a:t>
            </a:r>
            <a:r>
              <a:rPr lang="en-US" dirty="0"/>
              <a:t>, some things are starting to shift—more African Americans are receiving an education </a:t>
            </a:r>
            <a:r>
              <a:rPr lang="en-US" dirty="0" smtClean="0"/>
              <a:t>and </a:t>
            </a:r>
            <a:r>
              <a:rPr lang="en-US" dirty="0"/>
              <a:t>working decent jobs. </a:t>
            </a:r>
            <a:endParaRPr lang="en-US" dirty="0" smtClean="0"/>
          </a:p>
          <a:p>
            <a:r>
              <a:rPr lang="en-US" dirty="0" smtClean="0"/>
              <a:t>Although </a:t>
            </a:r>
            <a:r>
              <a:rPr lang="en-US" dirty="0"/>
              <a:t>these changes provide hope, many white people feel threatened by this progress and turn to violence and aggression to control African Americans.</a:t>
            </a:r>
            <a:endParaRPr lang="en-US" dirty="0"/>
          </a:p>
        </p:txBody>
      </p:sp>
    </p:spTree>
    <p:extLst>
      <p:ext uri="{BB962C8B-B14F-4D97-AF65-F5344CB8AC3E}">
        <p14:creationId xmlns:p14="http://schemas.microsoft.com/office/powerpoint/2010/main" val="140535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Setting </a:t>
            </a:r>
            <a:r>
              <a:rPr lang="en-US" dirty="0" smtClean="0"/>
              <a:t/>
            </a:r>
            <a:br>
              <a:rPr lang="en-US" dirty="0" smtClean="0"/>
            </a:br>
            <a:r>
              <a:rPr lang="en-US" dirty="0" smtClean="0"/>
              <a:t> </a:t>
            </a:r>
            <a:r>
              <a:rPr lang="en-US" b="1" dirty="0" smtClean="0"/>
              <a:t>1933 Mississippi</a:t>
            </a:r>
            <a:endParaRPr lang="en-US" b="1" dirty="0"/>
          </a:p>
        </p:txBody>
      </p:sp>
      <p:sp>
        <p:nvSpPr>
          <p:cNvPr id="3" name="Content Placeholder 2"/>
          <p:cNvSpPr>
            <a:spLocks noGrp="1"/>
          </p:cNvSpPr>
          <p:nvPr>
            <p:ph sz="half" idx="1"/>
          </p:nvPr>
        </p:nvSpPr>
        <p:spPr/>
        <p:txBody>
          <a:bodyPr>
            <a:normAutofit fontScale="85000" lnSpcReduction="10000"/>
          </a:bodyPr>
          <a:lstStyle/>
          <a:p>
            <a:r>
              <a:rPr lang="en-US" dirty="0" smtClean="0"/>
              <a:t>U.S. undergoing The Great Depression</a:t>
            </a:r>
          </a:p>
          <a:p>
            <a:r>
              <a:rPr lang="en-US" dirty="0" smtClean="0"/>
              <a:t>Segregation of Whites and Minorities</a:t>
            </a:r>
            <a:r>
              <a:rPr lang="en-US" dirty="0" smtClean="0">
                <a:hlinkClick r:id="rId2" action="ppaction://hlinksldjump"/>
              </a:rPr>
              <a:t>/ Jim Crow Laws</a:t>
            </a:r>
            <a:endParaRPr lang="en-US" dirty="0" smtClean="0"/>
          </a:p>
          <a:p>
            <a:r>
              <a:rPr lang="en-US" dirty="0" smtClean="0"/>
              <a:t>The South was still mainly rural.</a:t>
            </a:r>
          </a:p>
          <a:p>
            <a:r>
              <a:rPr lang="en-US" dirty="0" smtClean="0"/>
              <a:t>Many black families were </a:t>
            </a:r>
            <a:r>
              <a:rPr lang="en-US" dirty="0" smtClean="0">
                <a:hlinkClick r:id="rId3" action="ppaction://hlinksldjump"/>
              </a:rPr>
              <a:t>sharecroppers</a:t>
            </a:r>
            <a:r>
              <a:rPr lang="en-US" dirty="0" smtClean="0"/>
              <a:t>. </a:t>
            </a:r>
          </a:p>
          <a:p>
            <a:r>
              <a:rPr lang="en-US" dirty="0" smtClean="0"/>
              <a:t>Racial prejudice and hatred / “Nightriders” or “</a:t>
            </a:r>
            <a:r>
              <a:rPr lang="en-US" dirty="0" smtClean="0">
                <a:hlinkClick r:id="rId4" action="ppaction://hlinksldjump"/>
              </a:rPr>
              <a:t>Ku Klux Klan</a:t>
            </a:r>
            <a:r>
              <a:rPr lang="en-US" dirty="0" smtClean="0"/>
              <a:t>”</a:t>
            </a:r>
          </a:p>
          <a:p>
            <a:r>
              <a:rPr lang="en-US" dirty="0" smtClean="0">
                <a:hlinkClick r:id="rId5" action="ppaction://hlinksldjump"/>
              </a:rPr>
              <a:t>Next</a:t>
            </a:r>
            <a:endParaRPr lang="en-US" dirty="0" smtClean="0"/>
          </a:p>
          <a:p>
            <a:endParaRPr lang="en-US" dirty="0"/>
          </a:p>
        </p:txBody>
      </p:sp>
      <p:pic>
        <p:nvPicPr>
          <p:cNvPr id="6" name="Content Placeholder 5" descr="STREET1.jpg"/>
          <p:cNvPicPr>
            <a:picLocks noGrp="1" noChangeAspect="1"/>
          </p:cNvPicPr>
          <p:nvPr>
            <p:ph sz="half" idx="2"/>
          </p:nvPr>
        </p:nvPicPr>
        <p:blipFill>
          <a:blip r:embed="rId6"/>
          <a:stretch>
            <a:fillRect/>
          </a:stretch>
        </p:blipFill>
        <p:spPr>
          <a:xfrm>
            <a:off x="4724400" y="1447800"/>
            <a:ext cx="4038600" cy="5181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564</Words>
  <Application>Microsoft Office PowerPoint</Application>
  <PresentationFormat>On-screen Show (4:3)</PresentationFormat>
  <Paragraphs>83</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Roll of Thunder, Hear My Cry By: Mildred Taylor</vt:lpstr>
      <vt:lpstr>Anticipation Guide</vt:lpstr>
      <vt:lpstr>PowerPoint Presentation</vt:lpstr>
      <vt:lpstr>       Based on the following images what do you think life was like in the South in the 1930?  Record your answer in your journal under your paragraph response to the anticipation guide.</vt:lpstr>
      <vt:lpstr>PowerPoint Presentation</vt:lpstr>
      <vt:lpstr>PowerPoint Presentation</vt:lpstr>
      <vt:lpstr>PowerPoint Presentation</vt:lpstr>
      <vt:lpstr>Roll of Thunder Hear my Cry Synopsis </vt:lpstr>
      <vt:lpstr>Setting   1933 Mississippi</vt:lpstr>
      <vt:lpstr>Ku Klux Klan</vt:lpstr>
      <vt:lpstr>Jim Crow Laws</vt:lpstr>
      <vt:lpstr>Sharecropping</vt:lpstr>
      <vt:lpstr>Main Character</vt:lpstr>
      <vt:lpstr> Themes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Roll of Thunder, Hear My Cry</dc:title>
  <dc:creator>MEGAN ELIZABETH</dc:creator>
  <cp:lastModifiedBy>Georgopoulos, Georgia</cp:lastModifiedBy>
  <cp:revision>34</cp:revision>
  <dcterms:created xsi:type="dcterms:W3CDTF">2009-04-05T16:19:11Z</dcterms:created>
  <dcterms:modified xsi:type="dcterms:W3CDTF">2016-10-28T16:52:44Z</dcterms:modified>
</cp:coreProperties>
</file>