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3A4A6D-4D63-4339-9DEC-5CA070F8499B}">
          <p14:sldIdLst>
            <p14:sldId id="256"/>
            <p14:sldId id="257"/>
            <p14:sldId id="258"/>
          </p14:sldIdLst>
        </p14:section>
        <p14:section name="Untitled Section" id="{C19AC691-1A97-4751-B939-197D2F4C7593}">
          <p14:sldIdLst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7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7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6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6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4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5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D5698-9E18-48D0-8A6A-EEB0906D482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8052-ECB6-41E1-955F-6CD5F5535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8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002281"/>
            <a:ext cx="5143500" cy="2609316"/>
          </a:xfrm>
        </p:spPr>
        <p:txBody>
          <a:bodyPr>
            <a:noAutofit/>
          </a:bodyPr>
          <a:lstStyle/>
          <a:p>
            <a:r>
              <a:rPr lang="en-US" sz="7500" dirty="0" smtClean="0"/>
              <a:t>Poetry 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Resource 1.24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85" y="705473"/>
            <a:ext cx="5915025" cy="344197"/>
          </a:xfrm>
        </p:spPr>
        <p:txBody>
          <a:bodyPr>
            <a:noAutofit/>
          </a:bodyPr>
          <a:lstStyle/>
          <a:p>
            <a:r>
              <a:rPr lang="en-US" sz="5000" dirty="0" smtClean="0"/>
              <a:t>Question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85" y="2316480"/>
            <a:ext cx="6496898" cy="755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are some of your most vivid family memories? </a:t>
            </a:r>
          </a:p>
          <a:p>
            <a:pPr marL="514375" lvl="2" indent="0">
              <a:buNone/>
            </a:pPr>
            <a:endParaRPr lang="en-US" sz="1688" dirty="0"/>
          </a:p>
          <a:p>
            <a:pPr marL="514375" lvl="2" indent="0">
              <a:buNone/>
            </a:pPr>
            <a:r>
              <a:rPr lang="en-US" sz="2800" dirty="0"/>
              <a:t>They might include a raucous pillow fight with your sister or a rained-out picnic with your cousins. </a:t>
            </a:r>
          </a:p>
          <a:p>
            <a:pPr marL="514375" lvl="2" indent="0">
              <a:buNone/>
            </a:pPr>
            <a:endParaRPr lang="en-US" sz="2800" dirty="0"/>
          </a:p>
          <a:p>
            <a:pPr marL="514375" lvl="2" indent="0">
              <a:buNone/>
            </a:pPr>
            <a:r>
              <a:rPr lang="en-US" sz="2800" dirty="0"/>
              <a:t>These memories can take a special shape in your mind; some might linger as stories to tell, but others might remain simply a series of images. </a:t>
            </a:r>
          </a:p>
          <a:p>
            <a:pPr marL="0" indent="0">
              <a:buNone/>
            </a:pPr>
            <a:endParaRPr lang="en-US" sz="2250" dirty="0" smtClean="0"/>
          </a:p>
          <a:p>
            <a:pPr marL="0" indent="0">
              <a:buNone/>
            </a:pPr>
            <a:r>
              <a:rPr lang="en-US" sz="3000" dirty="0" smtClean="0"/>
              <a:t>Task</a:t>
            </a:r>
            <a:r>
              <a:rPr lang="en-US" sz="3000" dirty="0"/>
              <a:t>: choose a memory </a:t>
            </a:r>
            <a:r>
              <a:rPr lang="en-US" sz="3000" dirty="0">
                <a:solidFill>
                  <a:srgbClr val="FF0000"/>
                </a:solidFill>
              </a:rPr>
              <a:t>involving someone close </a:t>
            </a:r>
            <a:r>
              <a:rPr lang="en-US" sz="3000" dirty="0"/>
              <a:t>to you and write a brief sketch of your recollection. </a:t>
            </a:r>
            <a:r>
              <a:rPr lang="en-US" sz="3000" dirty="0">
                <a:solidFill>
                  <a:srgbClr val="FF0000"/>
                </a:solidFill>
              </a:rPr>
              <a:t>Include sensory details</a:t>
            </a:r>
            <a:r>
              <a:rPr lang="en-US" sz="3000" dirty="0"/>
              <a:t> as well as </a:t>
            </a:r>
            <a:r>
              <a:rPr lang="en-US" sz="3000" dirty="0">
                <a:solidFill>
                  <a:srgbClr val="FF0000"/>
                </a:solidFill>
              </a:rPr>
              <a:t>events that present a clear picture</a:t>
            </a:r>
            <a:r>
              <a:rPr lang="en-US" sz="3000" dirty="0"/>
              <a:t> of your subject.</a:t>
            </a:r>
          </a:p>
          <a:p>
            <a:pPr marL="514375" lvl="2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969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smtClean="0"/>
              <a:t>The following poems contain such images, boiled down to their essential qualities.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548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90" y="289560"/>
            <a:ext cx="5915025" cy="1222061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My Papa’s Waltz</a:t>
            </a:r>
            <a:br>
              <a:rPr lang="en-US" sz="5000" dirty="0"/>
            </a:br>
            <a:r>
              <a:rPr lang="en-US" sz="4000" dirty="0"/>
              <a:t>BY THEODORE ROETHKE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60" y="1701709"/>
            <a:ext cx="4603430" cy="30931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whiskey on your breath   </a:t>
            </a:r>
          </a:p>
          <a:p>
            <a:pPr marL="0" indent="0">
              <a:buNone/>
            </a:pPr>
            <a:r>
              <a:rPr lang="en-US" sz="2800" dirty="0"/>
              <a:t>Could make a small boy dizzy;   </a:t>
            </a:r>
          </a:p>
          <a:p>
            <a:pPr marL="0" indent="0">
              <a:buNone/>
            </a:pPr>
            <a:r>
              <a:rPr lang="en-US" sz="2800" dirty="0"/>
              <a:t>But I hung on like death:   </a:t>
            </a:r>
          </a:p>
          <a:p>
            <a:pPr marL="0" indent="0">
              <a:buNone/>
            </a:pPr>
            <a:r>
              <a:rPr lang="en-US" sz="2800" dirty="0"/>
              <a:t>Such waltzing was not easy.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We romped until the pans   </a:t>
            </a:r>
          </a:p>
          <a:p>
            <a:pPr marL="0" indent="0">
              <a:buNone/>
            </a:pPr>
            <a:r>
              <a:rPr lang="en-US" sz="2800" dirty="0"/>
              <a:t>Slid from the kitchen shelf;   </a:t>
            </a:r>
          </a:p>
          <a:p>
            <a:pPr marL="0" indent="0">
              <a:buNone/>
            </a:pPr>
            <a:r>
              <a:rPr lang="en-US" sz="2800" dirty="0"/>
              <a:t>My mother’s countenance   </a:t>
            </a:r>
          </a:p>
          <a:p>
            <a:pPr marL="0" indent="0">
              <a:buNone/>
            </a:pPr>
            <a:r>
              <a:rPr lang="en-US" sz="2800" dirty="0"/>
              <a:t>Could not unfrown itself.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hand that held my wrist   </a:t>
            </a:r>
          </a:p>
          <a:p>
            <a:pPr marL="0" indent="0">
              <a:buNone/>
            </a:pPr>
            <a:r>
              <a:rPr lang="en-US" sz="2800" dirty="0"/>
              <a:t>Was battered on one knuckle;   </a:t>
            </a:r>
          </a:p>
          <a:p>
            <a:pPr marL="0" indent="0">
              <a:buNone/>
            </a:pPr>
            <a:r>
              <a:rPr lang="en-US" sz="2800" dirty="0"/>
              <a:t>At every step you missed </a:t>
            </a:r>
          </a:p>
          <a:p>
            <a:pPr marL="0" indent="0">
              <a:buNone/>
            </a:pPr>
            <a:r>
              <a:rPr lang="en-US" sz="2800" dirty="0"/>
              <a:t>My right ear scraped a buckle.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You beat time on my head   </a:t>
            </a:r>
          </a:p>
          <a:p>
            <a:pPr marL="0" indent="0">
              <a:buNone/>
            </a:pPr>
            <a:r>
              <a:rPr lang="en-US" sz="2800" dirty="0"/>
              <a:t>With a palm caked hard by dirt,   </a:t>
            </a:r>
          </a:p>
          <a:p>
            <a:pPr marL="0" indent="0">
              <a:buNone/>
            </a:pPr>
            <a:r>
              <a:rPr lang="en-US" sz="2800" dirty="0"/>
              <a:t>Then waltzed me off to bed   </a:t>
            </a:r>
          </a:p>
          <a:p>
            <a:pPr marL="0" indent="0">
              <a:buNone/>
            </a:pPr>
            <a:r>
              <a:rPr lang="en-US" sz="2800" dirty="0"/>
              <a:t>Still clinging to your shirt.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22521" y="2062958"/>
            <a:ext cx="1828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What is happening in the first two lines of the poem ?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1089" y="4029683"/>
            <a:ext cx="1828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How does the boy react to this?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1090" y="5638196"/>
            <a:ext cx="18287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What does this say about the boys reaction?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What feelings does it  convey?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2521" y="7862262"/>
            <a:ext cx="15697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How does the speaker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feel about his bedtime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waltz with his father?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Explain why you think</a:t>
            </a:r>
          </a:p>
          <a:p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as you do.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96714"/>
            <a:ext cx="5915025" cy="9206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 these next two poems on your own, conduct a close read, and answer the questions.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6" y="1904436"/>
            <a:ext cx="5915025" cy="91445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I ASK MY MOTHER TO SING</a:t>
            </a:r>
          </a:p>
          <a:p>
            <a:pPr marL="0" indent="0" algn="ctr">
              <a:buNone/>
            </a:pPr>
            <a:r>
              <a:rPr lang="en-US" b="1" dirty="0"/>
              <a:t>Li-Young Lee</a:t>
            </a:r>
          </a:p>
          <a:p>
            <a:pPr marL="0" indent="0" algn="ctr">
              <a:buNone/>
            </a:pPr>
            <a:r>
              <a:rPr lang="en-US" dirty="0" smtClean="0"/>
              <a:t>She </a:t>
            </a:r>
            <a:r>
              <a:rPr lang="en-US" dirty="0"/>
              <a:t>begins, and my grandmother joins her.</a:t>
            </a:r>
          </a:p>
          <a:p>
            <a:pPr marL="0" indent="0" algn="ctr">
              <a:buNone/>
            </a:pPr>
            <a:r>
              <a:rPr lang="en-US" dirty="0"/>
              <a:t>Mother and daughter sing like young girls.</a:t>
            </a:r>
          </a:p>
          <a:p>
            <a:pPr marL="0" indent="0" algn="ctr">
              <a:buNone/>
            </a:pPr>
            <a:r>
              <a:rPr lang="en-US" dirty="0"/>
              <a:t>If my father were alive, he would play</a:t>
            </a:r>
          </a:p>
          <a:p>
            <a:pPr marL="0" indent="0" algn="ctr">
              <a:buNone/>
            </a:pPr>
            <a:r>
              <a:rPr lang="en-US" dirty="0"/>
              <a:t>His accordion and swing like a boat.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I've never been in Peking, or the Summer Palace,</a:t>
            </a:r>
          </a:p>
          <a:p>
            <a:pPr marL="0" indent="0" algn="ctr">
              <a:buNone/>
            </a:pPr>
            <a:r>
              <a:rPr lang="en-US" dirty="0"/>
              <a:t>nor stood on the great Stone Boat to watch</a:t>
            </a:r>
          </a:p>
          <a:p>
            <a:pPr marL="0" indent="0" algn="ctr">
              <a:buNone/>
            </a:pPr>
            <a:r>
              <a:rPr lang="en-US" dirty="0"/>
              <a:t>the rain begin on </a:t>
            </a:r>
            <a:r>
              <a:rPr lang="en-US" dirty="0" err="1"/>
              <a:t>Kuen</a:t>
            </a:r>
            <a:r>
              <a:rPr lang="en-US" dirty="0"/>
              <a:t> Ming Lake, the picnickers</a:t>
            </a:r>
          </a:p>
          <a:p>
            <a:pPr marL="0" indent="0" algn="ctr">
              <a:buNone/>
            </a:pPr>
            <a:r>
              <a:rPr lang="en-US" dirty="0"/>
              <a:t>running away in the grass.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But I love to hear it sung:</a:t>
            </a:r>
          </a:p>
          <a:p>
            <a:pPr marL="0" indent="0" algn="ctr">
              <a:buNone/>
            </a:pPr>
            <a:r>
              <a:rPr lang="en-US" dirty="0"/>
              <a:t>how the </a:t>
            </a:r>
            <a:r>
              <a:rPr lang="en-US" dirty="0" err="1"/>
              <a:t>waterlilies</a:t>
            </a:r>
            <a:r>
              <a:rPr lang="en-US" dirty="0"/>
              <a:t> fill with rain until</a:t>
            </a:r>
          </a:p>
          <a:p>
            <a:pPr marL="0" indent="0" algn="ctr">
              <a:buNone/>
            </a:pPr>
            <a:r>
              <a:rPr lang="en-US" dirty="0"/>
              <a:t>they overturn, spilling water into water,</a:t>
            </a:r>
          </a:p>
          <a:p>
            <a:pPr marL="0" indent="0" algn="ctr">
              <a:buNone/>
            </a:pPr>
            <a:r>
              <a:rPr lang="en-US" dirty="0"/>
              <a:t>then rock back, and fill with more.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Both women have begun to cry,</a:t>
            </a:r>
          </a:p>
          <a:p>
            <a:pPr marL="0" indent="0" algn="ctr">
              <a:buNone/>
            </a:pPr>
            <a:r>
              <a:rPr lang="en-US" dirty="0"/>
              <a:t>But neither stops her song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Reread </a:t>
            </a:r>
            <a:r>
              <a:rPr lang="en-US" dirty="0"/>
              <a:t>lines 5-9. </a:t>
            </a:r>
            <a:r>
              <a:rPr lang="en-US" dirty="0" smtClean="0"/>
              <a:t>How is </a:t>
            </a:r>
            <a:r>
              <a:rPr lang="en-US" dirty="0"/>
              <a:t>the speaker able </a:t>
            </a:r>
            <a:r>
              <a:rPr lang="en-US" dirty="0" smtClean="0"/>
              <a:t>to describe </a:t>
            </a:r>
            <a:r>
              <a:rPr lang="en-US" dirty="0"/>
              <a:t>images of a </a:t>
            </a:r>
            <a:r>
              <a:rPr lang="en-US" dirty="0" smtClean="0"/>
              <a:t>place he’s </a:t>
            </a:r>
            <a:r>
              <a:rPr lang="en-US" dirty="0"/>
              <a:t>never seen? </a:t>
            </a:r>
            <a:r>
              <a:rPr lang="en-US" dirty="0" smtClean="0"/>
              <a:t>Describe the </a:t>
            </a:r>
            <a:r>
              <a:rPr lang="en-US" dirty="0"/>
              <a:t>feelings evoked </a:t>
            </a:r>
            <a:r>
              <a:rPr lang="en-US" dirty="0" smtClean="0"/>
              <a:t>by the </a:t>
            </a:r>
            <a:r>
              <a:rPr lang="en-US" dirty="0"/>
              <a:t>images.</a:t>
            </a:r>
          </a:p>
          <a:p>
            <a:pPr marL="0" indent="0">
              <a:buNone/>
            </a:pPr>
            <a:r>
              <a:rPr lang="en-US" dirty="0" smtClean="0"/>
              <a:t>2. Why </a:t>
            </a:r>
            <a:r>
              <a:rPr lang="en-US" dirty="0"/>
              <a:t>do the </a:t>
            </a:r>
            <a:r>
              <a:rPr lang="en-US" dirty="0" smtClean="0"/>
              <a:t>speaker’s mother </a:t>
            </a:r>
            <a:r>
              <a:rPr lang="en-US" dirty="0"/>
              <a:t>and </a:t>
            </a:r>
            <a:r>
              <a:rPr lang="en-US" dirty="0" smtClean="0"/>
              <a:t>grandmother start </a:t>
            </a:r>
            <a:r>
              <a:rPr lang="en-US" dirty="0"/>
              <a:t>to cry during </a:t>
            </a:r>
            <a:r>
              <a:rPr lang="en-US" dirty="0" smtClean="0"/>
              <a:t>their song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08" y="213360"/>
            <a:ext cx="4085271" cy="114757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700" b="1" dirty="0"/>
              <a:t>“Grape Sherbet”</a:t>
            </a:r>
          </a:p>
          <a:p>
            <a:pPr marL="0" indent="0" algn="ctr">
              <a:buNone/>
            </a:pPr>
            <a:r>
              <a:rPr lang="en-US" sz="7700" dirty="0"/>
              <a:t>	</a:t>
            </a:r>
            <a:r>
              <a:rPr lang="en-US" sz="7700" dirty="0" smtClean="0"/>
              <a:t>Rita Dove</a:t>
            </a:r>
            <a:endParaRPr lang="en-US" sz="5300" dirty="0"/>
          </a:p>
          <a:p>
            <a:pPr marL="0" indent="0" algn="ctr">
              <a:buNone/>
            </a:pPr>
            <a:r>
              <a:rPr lang="en-US" sz="8000" dirty="0"/>
              <a:t>The Day? Memorial.</a:t>
            </a:r>
          </a:p>
          <a:p>
            <a:pPr marL="0" indent="0" algn="ctr">
              <a:buNone/>
            </a:pPr>
            <a:r>
              <a:rPr lang="en-US" sz="8000" dirty="0"/>
              <a:t>After the grill</a:t>
            </a:r>
          </a:p>
          <a:p>
            <a:pPr marL="0" indent="0" algn="ctr">
              <a:buNone/>
            </a:pPr>
            <a:r>
              <a:rPr lang="en-US" sz="8000" dirty="0"/>
              <a:t>Dad appears with his masterpiece – </a:t>
            </a:r>
          </a:p>
          <a:p>
            <a:pPr marL="0" indent="0" algn="ctr">
              <a:buNone/>
            </a:pPr>
            <a:r>
              <a:rPr lang="en-US" sz="8000" dirty="0"/>
              <a:t>swirled snow, gelled light.</a:t>
            </a:r>
          </a:p>
          <a:p>
            <a:pPr marL="0" indent="0" algn="ctr">
              <a:buNone/>
            </a:pPr>
            <a:r>
              <a:rPr lang="en-US" sz="8000" dirty="0"/>
              <a:t>We cheer.  The recipe’s </a:t>
            </a:r>
          </a:p>
          <a:p>
            <a:pPr marL="0" indent="0" algn="ctr">
              <a:buNone/>
            </a:pPr>
            <a:r>
              <a:rPr lang="en-US" sz="8000" dirty="0"/>
              <a:t>a secret and he fights</a:t>
            </a:r>
          </a:p>
          <a:p>
            <a:pPr marL="0" indent="0" algn="ctr">
              <a:buNone/>
            </a:pPr>
            <a:r>
              <a:rPr lang="en-US" sz="8000" dirty="0"/>
              <a:t>a smile, his cap turned up</a:t>
            </a:r>
          </a:p>
          <a:p>
            <a:pPr marL="0" indent="0" algn="ctr">
              <a:buNone/>
            </a:pPr>
            <a:r>
              <a:rPr lang="en-US" sz="8000" dirty="0"/>
              <a:t>so the bib resembles a duck.</a:t>
            </a:r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That morning we galloped</a:t>
            </a:r>
          </a:p>
          <a:p>
            <a:pPr marL="0" indent="0" algn="ctr">
              <a:buNone/>
            </a:pPr>
            <a:r>
              <a:rPr lang="en-US" sz="8000" dirty="0"/>
              <a:t>through the grassed-over mounds</a:t>
            </a:r>
          </a:p>
          <a:p>
            <a:pPr marL="0" indent="0" algn="ctr">
              <a:buNone/>
            </a:pPr>
            <a:r>
              <a:rPr lang="en-US" sz="8000" dirty="0"/>
              <a:t>and named each stone</a:t>
            </a:r>
          </a:p>
          <a:p>
            <a:pPr marL="0" indent="0" algn="ctr">
              <a:buNone/>
            </a:pPr>
            <a:r>
              <a:rPr lang="en-US" sz="8000" dirty="0"/>
              <a:t>for a lost milk tooth.  Each dollop</a:t>
            </a:r>
          </a:p>
          <a:p>
            <a:pPr marL="0" indent="0" algn="ctr">
              <a:buNone/>
            </a:pPr>
            <a:r>
              <a:rPr lang="en-US" sz="8000" dirty="0"/>
              <a:t>of sherbet, later,</a:t>
            </a:r>
          </a:p>
          <a:p>
            <a:pPr marL="0" indent="0" algn="ctr">
              <a:buNone/>
            </a:pPr>
            <a:r>
              <a:rPr lang="en-US" sz="8000" dirty="0"/>
              <a:t>is a miracle,</a:t>
            </a:r>
          </a:p>
          <a:p>
            <a:pPr marL="0" indent="0" algn="ctr">
              <a:buNone/>
            </a:pPr>
            <a:r>
              <a:rPr lang="en-US" sz="8000" dirty="0"/>
              <a:t>like salt on a melon that makes it sweeter.</a:t>
            </a:r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Everyone agrees – it’s wonderful!</a:t>
            </a:r>
          </a:p>
          <a:p>
            <a:pPr marL="0" indent="0" algn="ctr">
              <a:buNone/>
            </a:pPr>
            <a:r>
              <a:rPr lang="en-US" sz="8000" dirty="0"/>
              <a:t>It’s just how we imagined lavender</a:t>
            </a:r>
          </a:p>
          <a:p>
            <a:pPr marL="0" indent="0" algn="ctr">
              <a:buNone/>
            </a:pPr>
            <a:r>
              <a:rPr lang="en-US" sz="8000" dirty="0"/>
              <a:t>would taste.  The diabetic grandmother</a:t>
            </a:r>
          </a:p>
          <a:p>
            <a:pPr marL="0" indent="0" algn="ctr">
              <a:buNone/>
            </a:pPr>
            <a:r>
              <a:rPr lang="en-US" sz="8000" dirty="0"/>
              <a:t>stares from the porch,</a:t>
            </a:r>
          </a:p>
          <a:p>
            <a:pPr marL="0" indent="0" algn="ctr">
              <a:buNone/>
            </a:pPr>
            <a:r>
              <a:rPr lang="en-US" sz="8000" dirty="0"/>
              <a:t>a torch</a:t>
            </a:r>
          </a:p>
          <a:p>
            <a:pPr marL="0" indent="0" algn="ctr">
              <a:buNone/>
            </a:pPr>
            <a:r>
              <a:rPr lang="en-US" sz="8000" dirty="0"/>
              <a:t>of pure refusal.</a:t>
            </a:r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We thought no one was lying</a:t>
            </a:r>
          </a:p>
          <a:p>
            <a:pPr marL="0" indent="0" algn="ctr">
              <a:buNone/>
            </a:pPr>
            <a:r>
              <a:rPr lang="en-US" sz="8000" dirty="0"/>
              <a:t>there under our feet,</a:t>
            </a:r>
          </a:p>
          <a:p>
            <a:pPr marL="0" indent="0" algn="ctr">
              <a:buNone/>
            </a:pPr>
            <a:r>
              <a:rPr lang="en-US" sz="8000" dirty="0"/>
              <a:t>we thought it</a:t>
            </a:r>
          </a:p>
          <a:p>
            <a:pPr marL="0" indent="0" algn="ctr">
              <a:buNone/>
            </a:pPr>
            <a:r>
              <a:rPr lang="en-US" sz="8000" dirty="0"/>
              <a:t>was a joke.  I’ve been trying </a:t>
            </a:r>
          </a:p>
          <a:p>
            <a:pPr marL="0" indent="0" algn="ctr">
              <a:buNone/>
            </a:pPr>
            <a:r>
              <a:rPr lang="en-US" sz="8000" dirty="0"/>
              <a:t>to remember the taste,</a:t>
            </a:r>
          </a:p>
          <a:p>
            <a:pPr marL="0" indent="0" algn="ctr">
              <a:buNone/>
            </a:pPr>
            <a:r>
              <a:rPr lang="en-US" sz="8000" dirty="0"/>
              <a:t>but it doesn’t exist.</a:t>
            </a:r>
          </a:p>
          <a:p>
            <a:pPr marL="0" indent="0" algn="ctr">
              <a:buNone/>
            </a:pPr>
            <a:r>
              <a:rPr lang="en-US" sz="8000" dirty="0"/>
              <a:t>Now I see why</a:t>
            </a:r>
          </a:p>
          <a:p>
            <a:pPr marL="0" indent="0" algn="ctr">
              <a:buNone/>
            </a:pPr>
            <a:r>
              <a:rPr lang="en-US" sz="8000" dirty="0"/>
              <a:t>you bothered,</a:t>
            </a:r>
          </a:p>
          <a:p>
            <a:pPr marL="0" indent="0" algn="ctr">
              <a:buNone/>
            </a:pPr>
            <a:r>
              <a:rPr lang="en-US" sz="8000" dirty="0"/>
              <a:t>father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0668000"/>
            <a:ext cx="2179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Questions on the next page -&gt;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568" y="883356"/>
            <a:ext cx="5915025" cy="861116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is the poem about?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Who </a:t>
            </a:r>
            <a:r>
              <a:rPr lang="en-US" sz="2000" dirty="0"/>
              <a:t>is the speaker? What other characters </a:t>
            </a:r>
            <a:r>
              <a:rPr lang="en-US" sz="2000" dirty="0" smtClean="0"/>
              <a:t> are </a:t>
            </a:r>
            <a:r>
              <a:rPr lang="en-US" sz="2000" dirty="0"/>
              <a:t>involved?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Where </a:t>
            </a:r>
            <a:r>
              <a:rPr lang="en-US" sz="2000" dirty="0"/>
              <a:t>does the poem take place?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event or situation is described?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is the main idea or message of the </a:t>
            </a:r>
            <a:r>
              <a:rPr lang="en-US" sz="2000" dirty="0" smtClean="0"/>
              <a:t>poem</a:t>
            </a:r>
            <a:r>
              <a:rPr lang="en-US" sz="20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Why </a:t>
            </a:r>
            <a:r>
              <a:rPr lang="en-US" sz="2000" dirty="0"/>
              <a:t>do you think the speaker remembers </a:t>
            </a:r>
            <a:r>
              <a:rPr lang="en-US" sz="2000" dirty="0" smtClean="0"/>
              <a:t>this </a:t>
            </a:r>
            <a:r>
              <a:rPr lang="en-US" sz="2000" dirty="0"/>
              <a:t>particular </a:t>
            </a:r>
            <a:r>
              <a:rPr lang="en-US" sz="2000" dirty="0" smtClean="0"/>
              <a:t>day?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How </a:t>
            </a:r>
            <a:r>
              <a:rPr lang="en-US" sz="2000" dirty="0"/>
              <a:t>has the way the speaker thinks about </a:t>
            </a:r>
            <a:r>
              <a:rPr lang="en-US" sz="2000" dirty="0" smtClean="0"/>
              <a:t>her </a:t>
            </a:r>
            <a:r>
              <a:rPr lang="en-US" sz="2000" dirty="0"/>
              <a:t>father’s homemade sherbet changed </a:t>
            </a:r>
            <a:r>
              <a:rPr lang="en-US" sz="2000" dirty="0" smtClean="0"/>
              <a:t>over </a:t>
            </a:r>
            <a:r>
              <a:rPr lang="en-US" sz="2000" dirty="0"/>
              <a:t>time?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does “I’ve been trying / to remember </a:t>
            </a:r>
            <a:r>
              <a:rPr lang="en-US" sz="2000" dirty="0" smtClean="0"/>
              <a:t>the </a:t>
            </a:r>
            <a:r>
              <a:rPr lang="en-US" sz="2000" dirty="0"/>
              <a:t>taste, / but it doesn’t exist” mean?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Find </a:t>
            </a:r>
            <a:r>
              <a:rPr lang="en-US" sz="2000" dirty="0"/>
              <a:t>all examples of figurative language in </a:t>
            </a:r>
            <a:r>
              <a:rPr lang="en-US" sz="2000" dirty="0" smtClean="0"/>
              <a:t>“</a:t>
            </a:r>
            <a:r>
              <a:rPr lang="en-US" sz="2000" dirty="0"/>
              <a:t>Grape Sherbet.”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imagery stands out to you? Find 2 </a:t>
            </a:r>
            <a:r>
              <a:rPr lang="en-US" sz="2000" dirty="0" smtClean="0"/>
              <a:t>examples.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Reread </a:t>
            </a:r>
            <a:r>
              <a:rPr lang="en-US" sz="2000" dirty="0"/>
              <a:t>lines 18- 21. </a:t>
            </a:r>
            <a:r>
              <a:rPr lang="en-US" sz="2000" dirty="0" smtClean="0"/>
              <a:t>What does </a:t>
            </a:r>
            <a:r>
              <a:rPr lang="en-US" sz="2000" dirty="0"/>
              <a:t>the image of </a:t>
            </a:r>
            <a:r>
              <a:rPr lang="en-US" sz="2000" dirty="0" smtClean="0"/>
              <a:t>the grandmother suggest about </a:t>
            </a:r>
            <a:r>
              <a:rPr lang="en-US" sz="2000" dirty="0"/>
              <a:t>her actions?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What </a:t>
            </a:r>
            <a:r>
              <a:rPr lang="en-US" sz="2000" dirty="0"/>
              <a:t>feeling is </a:t>
            </a:r>
            <a:r>
              <a:rPr lang="en-US" sz="2000" dirty="0" smtClean="0"/>
              <a:t>the speaker </a:t>
            </a:r>
            <a:r>
              <a:rPr lang="en-US" sz="2000" dirty="0"/>
              <a:t>expressing </a:t>
            </a:r>
            <a:r>
              <a:rPr lang="en-US" sz="2000" dirty="0" smtClean="0"/>
              <a:t>in this </a:t>
            </a:r>
            <a:r>
              <a:rPr lang="en-US" sz="2000" dirty="0"/>
              <a:t>poem?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5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598</Words>
  <Application>Microsoft Office PowerPoint</Application>
  <PresentationFormat>Widescreen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Poetry </vt:lpstr>
      <vt:lpstr>Question</vt:lpstr>
      <vt:lpstr>PowerPoint Presentation</vt:lpstr>
      <vt:lpstr>My Papa’s Waltz BY THEODORE ROETHKE</vt:lpstr>
      <vt:lpstr>Read these next two poems on your own, conduct a close read, and answer the questions. </vt:lpstr>
      <vt:lpstr>PowerPoint Presentation</vt:lpstr>
      <vt:lpstr>PowerPoint Presentation</vt:lpstr>
    </vt:vector>
  </TitlesOfParts>
  <Company>Chicago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Georgopoulos, Georgia</dc:creator>
  <cp:lastModifiedBy>Georgopoulos, Georgia</cp:lastModifiedBy>
  <cp:revision>6</cp:revision>
  <dcterms:created xsi:type="dcterms:W3CDTF">2017-03-23T14:07:57Z</dcterms:created>
  <dcterms:modified xsi:type="dcterms:W3CDTF">2017-03-23T15:25:19Z</dcterms:modified>
</cp:coreProperties>
</file>