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8"/>
  </p:notesMasterIdLst>
  <p:handoutMasterIdLst>
    <p:handoutMasterId r:id="rId29"/>
  </p:handoutMasterIdLst>
  <p:sldIdLst>
    <p:sldId id="257" r:id="rId4"/>
    <p:sldId id="258" r:id="rId5"/>
    <p:sldId id="259" r:id="rId6"/>
    <p:sldId id="262" r:id="rId7"/>
    <p:sldId id="260" r:id="rId8"/>
    <p:sldId id="261" r:id="rId9"/>
    <p:sldId id="263" r:id="rId10"/>
    <p:sldId id="281" r:id="rId11"/>
    <p:sldId id="264" r:id="rId12"/>
    <p:sldId id="266" r:id="rId13"/>
    <p:sldId id="267" r:id="rId14"/>
    <p:sldId id="282" r:id="rId15"/>
    <p:sldId id="269" r:id="rId16"/>
    <p:sldId id="270" r:id="rId17"/>
    <p:sldId id="283" r:id="rId18"/>
    <p:sldId id="272" r:id="rId19"/>
    <p:sldId id="273" r:id="rId20"/>
    <p:sldId id="284" r:id="rId21"/>
    <p:sldId id="275" r:id="rId22"/>
    <p:sldId id="276" r:id="rId23"/>
    <p:sldId id="285" r:id="rId24"/>
    <p:sldId id="278" r:id="rId25"/>
    <p:sldId id="279" r:id="rId26"/>
    <p:sldId id="286"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3A57739-C568-4131-9040-FB2B7F93FE04}" type="datetimeFigureOut">
              <a:rPr lang="en-US" smtClean="0"/>
              <a:t>2/13/2017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32B0338E-8CFA-4208-B581-D8B3EBBACBAC}" type="slidenum">
              <a:rPr lang="en-US" smtClean="0"/>
              <a:t>‹#›</a:t>
            </a:fld>
            <a:endParaRPr lang="en-US"/>
          </a:p>
        </p:txBody>
      </p:sp>
    </p:spTree>
    <p:extLst>
      <p:ext uri="{BB962C8B-B14F-4D97-AF65-F5344CB8AC3E}">
        <p14:creationId xmlns:p14="http://schemas.microsoft.com/office/powerpoint/2010/main" val="3407017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2458A62A-C159-4525-A68C-800D11C5727B}" type="datetimeFigureOut">
              <a:rPr lang="en-US" smtClean="0"/>
              <a:pPr/>
              <a:t>2/13/2017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1026F2E3-6869-4298-BCFD-E8D5A5A8C4FA}" type="slidenum">
              <a:rPr lang="en-US" smtClean="0"/>
              <a:pPr/>
              <a:t>‹#›</a:t>
            </a:fld>
            <a:endParaRPr lang="en-US"/>
          </a:p>
        </p:txBody>
      </p:sp>
    </p:spTree>
    <p:extLst>
      <p:ext uri="{BB962C8B-B14F-4D97-AF65-F5344CB8AC3E}">
        <p14:creationId xmlns:p14="http://schemas.microsoft.com/office/powerpoint/2010/main" val="2267579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2/13/2017 12:11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41355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382000" cy="664797"/>
          </a:xfrm>
        </p:spPr>
        <p:txBody>
          <a:bodyPr anchor="ctr"/>
          <a:lstStyle/>
          <a:p>
            <a:pPr algn="ctr"/>
            <a:r>
              <a:rPr lang="en-US" dirty="0" smtClean="0"/>
              <a:t>What patterns exist in myths?</a:t>
            </a:r>
            <a:endParaRPr lang="en-US" dirty="0"/>
          </a:p>
        </p:txBody>
      </p:sp>
      <p:pic>
        <p:nvPicPr>
          <p:cNvPr id="7" name="Content Placeholder 6" descr="Medusa mosaic.jpg"/>
          <p:cNvPicPr>
            <a:picLocks noGrp="1" noChangeAspect="1"/>
          </p:cNvPicPr>
          <p:nvPr>
            <p:ph idx="1"/>
          </p:nvPr>
        </p:nvPicPr>
        <p:blipFill>
          <a:blip r:embed="rId3" cstate="print"/>
          <a:stretch>
            <a:fillRect/>
          </a:stretch>
        </p:blipFill>
        <p:spPr>
          <a:xfrm>
            <a:off x="2438400" y="1676400"/>
            <a:ext cx="4463766" cy="4302125"/>
          </a:xfrm>
          <a:prstGeom prst="rect">
            <a:avLst/>
          </a:prstGeom>
          <a:ln>
            <a:noFill/>
          </a:ln>
          <a:effectLst>
            <a:softEdge rad="112500"/>
          </a:effectLst>
        </p:spPr>
      </p:pic>
      <p:sp>
        <p:nvSpPr>
          <p:cNvPr id="8" name="TextBox 7"/>
          <p:cNvSpPr txBox="1"/>
          <p:nvPr/>
        </p:nvSpPr>
        <p:spPr>
          <a:xfrm>
            <a:off x="3505200" y="6096000"/>
            <a:ext cx="2438400" cy="276999"/>
          </a:xfrm>
          <a:prstGeom prst="rect">
            <a:avLst/>
          </a:prstGeom>
          <a:noFill/>
        </p:spPr>
        <p:txBody>
          <a:bodyPr wrap="square" rtlCol="0">
            <a:spAutoFit/>
          </a:bodyPr>
          <a:lstStyle/>
          <a:p>
            <a:pPr algn="ctr"/>
            <a:r>
              <a:rPr lang="en-US" sz="1200" dirty="0" smtClean="0">
                <a:solidFill>
                  <a:schemeClr val="bg1"/>
                </a:solidFill>
              </a:rPr>
              <a:t>From http://members.bib-arch.org</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Examples: </a:t>
            </a:r>
            <a:r>
              <a:rPr lang="en-US" dirty="0" smtClean="0">
                <a:solidFill>
                  <a:schemeClr val="accent1"/>
                </a:solidFill>
              </a:rPr>
              <a:t>Black</a:t>
            </a:r>
            <a:r>
              <a:rPr lang="en-US" dirty="0" smtClean="0"/>
              <a:t> – chaos, mystery, death, evil      </a:t>
            </a:r>
            <a:r>
              <a:rPr lang="en-US" dirty="0" smtClean="0">
                <a:solidFill>
                  <a:schemeClr val="accent1"/>
                </a:solidFill>
              </a:rPr>
              <a:t>White</a:t>
            </a:r>
            <a:r>
              <a:rPr lang="en-US" dirty="0" smtClean="0"/>
              <a:t> – purity, innocence, supernatural, spiritual</a:t>
            </a:r>
            <a:endParaRPr lang="en-US" dirty="0"/>
          </a:p>
        </p:txBody>
      </p:sp>
      <p:pic>
        <p:nvPicPr>
          <p:cNvPr id="7" name="Picture 6" descr="Myth Anubis death.png"/>
          <p:cNvPicPr>
            <a:picLocks noChangeAspect="1"/>
          </p:cNvPicPr>
          <p:nvPr/>
        </p:nvPicPr>
        <p:blipFill>
          <a:blip r:embed="rId2" cstate="print"/>
          <a:stretch>
            <a:fillRect/>
          </a:stretch>
        </p:blipFill>
        <p:spPr>
          <a:xfrm>
            <a:off x="457200" y="2514600"/>
            <a:ext cx="4809347" cy="2791737"/>
          </a:xfrm>
          <a:prstGeom prst="rect">
            <a:avLst/>
          </a:prstGeom>
        </p:spPr>
      </p:pic>
      <p:pic>
        <p:nvPicPr>
          <p:cNvPr id="8" name="Picture 7" descr="Myth Pegasus.png"/>
          <p:cNvPicPr>
            <a:picLocks noChangeAspect="1"/>
          </p:cNvPicPr>
          <p:nvPr/>
        </p:nvPicPr>
        <p:blipFill>
          <a:blip r:embed="rId3" cstate="print"/>
          <a:stretch>
            <a:fillRect/>
          </a:stretch>
        </p:blipFill>
        <p:spPr>
          <a:xfrm>
            <a:off x="2743200" y="3657600"/>
            <a:ext cx="6845243" cy="2925838"/>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More examples: </a:t>
            </a:r>
            <a:r>
              <a:rPr lang="en-US" dirty="0" smtClean="0">
                <a:solidFill>
                  <a:schemeClr val="accent1"/>
                </a:solidFill>
              </a:rPr>
              <a:t>Red</a:t>
            </a:r>
            <a:r>
              <a:rPr lang="en-US" dirty="0" smtClean="0"/>
              <a:t> – blood, sacrifice, violent passion                                                                </a:t>
            </a:r>
            <a:r>
              <a:rPr lang="en-US" dirty="0" smtClean="0">
                <a:solidFill>
                  <a:schemeClr val="accent1"/>
                </a:solidFill>
              </a:rPr>
              <a:t>Green</a:t>
            </a:r>
            <a:r>
              <a:rPr lang="en-US" dirty="0" smtClean="0"/>
              <a:t> – growth and fertility OR death &amp; decay</a:t>
            </a:r>
            <a:endParaRPr lang="en-US" dirty="0"/>
          </a:p>
        </p:txBody>
      </p:sp>
      <p:pic>
        <p:nvPicPr>
          <p:cNvPr id="6" name="Picture 5" descr="Myth Egyptian red.png"/>
          <p:cNvPicPr>
            <a:picLocks noChangeAspect="1"/>
          </p:cNvPicPr>
          <p:nvPr/>
        </p:nvPicPr>
        <p:blipFill>
          <a:blip r:embed="rId2" cstate="print"/>
          <a:stretch>
            <a:fillRect/>
          </a:stretch>
        </p:blipFill>
        <p:spPr>
          <a:xfrm>
            <a:off x="304800" y="2819400"/>
            <a:ext cx="5077549" cy="3163563"/>
          </a:xfrm>
          <a:prstGeom prst="rect">
            <a:avLst/>
          </a:prstGeom>
        </p:spPr>
      </p:pic>
      <p:pic>
        <p:nvPicPr>
          <p:cNvPr id="9" name="Picture 8" descr="Myth Osiris green.png"/>
          <p:cNvPicPr>
            <a:picLocks noChangeAspect="1"/>
          </p:cNvPicPr>
          <p:nvPr/>
        </p:nvPicPr>
        <p:blipFill>
          <a:blip r:embed="rId3" cstate="print"/>
          <a:stretch>
            <a:fillRect/>
          </a:stretch>
        </p:blipFill>
        <p:spPr>
          <a:xfrm>
            <a:off x="3429000" y="2767922"/>
            <a:ext cx="5540806" cy="4090078"/>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Circles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Circles are often used in myths to represent cycles, unity, and life.</a:t>
            </a:r>
            <a:endParaRPr lang="en-US" dirty="0"/>
          </a:p>
        </p:txBody>
      </p:sp>
      <p:sp>
        <p:nvSpPr>
          <p:cNvPr id="9" name="TextBox 8"/>
          <p:cNvSpPr txBox="1"/>
          <p:nvPr/>
        </p:nvSpPr>
        <p:spPr>
          <a:xfrm>
            <a:off x="2286000" y="6324600"/>
            <a:ext cx="4648200" cy="276999"/>
          </a:xfrm>
          <a:prstGeom prst="rect">
            <a:avLst/>
          </a:prstGeom>
          <a:noFill/>
        </p:spPr>
        <p:txBody>
          <a:bodyPr wrap="square" rtlCol="0">
            <a:spAutoFit/>
          </a:bodyPr>
          <a:lstStyle/>
          <a:p>
            <a:pPr algn="ctr"/>
            <a:r>
              <a:rPr lang="en-US" sz="1200" dirty="0" smtClean="0">
                <a:solidFill>
                  <a:schemeClr val="bg1"/>
                </a:solidFill>
              </a:rPr>
              <a:t>From http://www.windows2universe.org</a:t>
            </a:r>
            <a:endParaRPr lang="en-US" sz="1200" dirty="0">
              <a:solidFill>
                <a:schemeClr val="bg1"/>
              </a:solidFill>
            </a:endParaRPr>
          </a:p>
        </p:txBody>
      </p:sp>
      <p:pic>
        <p:nvPicPr>
          <p:cNvPr id="7" name="Picture 6" descr="Myth Aztec sun.jpg"/>
          <p:cNvPicPr>
            <a:picLocks noChangeAspect="1"/>
          </p:cNvPicPr>
          <p:nvPr/>
        </p:nvPicPr>
        <p:blipFill>
          <a:blip r:embed="rId2" cstate="print"/>
          <a:stretch>
            <a:fillRect/>
          </a:stretch>
        </p:blipFill>
        <p:spPr>
          <a:xfrm>
            <a:off x="2133600" y="2514600"/>
            <a:ext cx="4876800" cy="3657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Circles</a:t>
            </a:r>
            <a:endParaRPr lang="en-US" dirty="0"/>
          </a:p>
        </p:txBody>
      </p:sp>
      <p:sp>
        <p:nvSpPr>
          <p:cNvPr id="3" name="Content Placeholder 2"/>
          <p:cNvSpPr>
            <a:spLocks noGrp="1"/>
          </p:cNvSpPr>
          <p:nvPr>
            <p:ph idx="1"/>
          </p:nvPr>
        </p:nvSpPr>
        <p:spPr>
          <a:xfrm>
            <a:off x="381000" y="1412875"/>
            <a:ext cx="8382000" cy="2016125"/>
          </a:xfrm>
        </p:spPr>
        <p:txBody>
          <a:bodyPr/>
          <a:lstStyle/>
          <a:p>
            <a:r>
              <a:rPr lang="en-US" dirty="0" smtClean="0"/>
              <a:t>Examples: </a:t>
            </a:r>
            <a:r>
              <a:rPr lang="en-US" dirty="0" smtClean="0">
                <a:solidFill>
                  <a:schemeClr val="accent1"/>
                </a:solidFill>
              </a:rPr>
              <a:t>Seasons</a:t>
            </a:r>
            <a:r>
              <a:rPr lang="en-US" dirty="0" smtClean="0"/>
              <a:t> – occur in a cycle                    </a:t>
            </a:r>
            <a:r>
              <a:rPr lang="en-US" dirty="0" smtClean="0">
                <a:solidFill>
                  <a:schemeClr val="accent1"/>
                </a:solidFill>
              </a:rPr>
              <a:t>Yin &amp; Yang </a:t>
            </a:r>
            <a:r>
              <a:rPr lang="en-US" dirty="0" smtClean="0"/>
              <a:t>– represent duality and unity              </a:t>
            </a:r>
            <a:r>
              <a:rPr lang="en-US" dirty="0" smtClean="0">
                <a:solidFill>
                  <a:schemeClr val="accent1"/>
                </a:solidFill>
              </a:rPr>
              <a:t>Life</a:t>
            </a:r>
            <a:r>
              <a:rPr lang="en-US" dirty="0" smtClean="0"/>
              <a:t> – often depicted as a continuous cycle of death and rebirth</a:t>
            </a:r>
          </a:p>
          <a:p>
            <a:endParaRPr lang="en-US" dirty="0"/>
          </a:p>
        </p:txBody>
      </p:sp>
      <p:sp>
        <p:nvSpPr>
          <p:cNvPr id="9" name="TextBox 8"/>
          <p:cNvSpPr txBox="1"/>
          <p:nvPr/>
        </p:nvSpPr>
        <p:spPr>
          <a:xfrm>
            <a:off x="304800" y="5867400"/>
            <a:ext cx="2819400" cy="276999"/>
          </a:xfrm>
          <a:prstGeom prst="rect">
            <a:avLst/>
          </a:prstGeom>
          <a:noFill/>
        </p:spPr>
        <p:txBody>
          <a:bodyPr wrap="square" rtlCol="0">
            <a:spAutoFit/>
          </a:bodyPr>
          <a:lstStyle/>
          <a:p>
            <a:pPr algn="ctr"/>
            <a:r>
              <a:rPr lang="en-US" sz="1200" dirty="0" smtClean="0">
                <a:solidFill>
                  <a:schemeClr val="bg1"/>
                </a:solidFill>
              </a:rPr>
              <a:t>From http://www.morning-earth.org</a:t>
            </a:r>
            <a:endParaRPr lang="en-US" sz="1200" dirty="0">
              <a:solidFill>
                <a:schemeClr val="bg1"/>
              </a:solidFill>
            </a:endParaRPr>
          </a:p>
        </p:txBody>
      </p:sp>
      <p:pic>
        <p:nvPicPr>
          <p:cNvPr id="8" name="Picture 7" descr="Myth seasons cycle.jpg"/>
          <p:cNvPicPr>
            <a:picLocks noChangeAspect="1"/>
          </p:cNvPicPr>
          <p:nvPr/>
        </p:nvPicPr>
        <p:blipFill>
          <a:blip r:embed="rId2" cstate="print"/>
          <a:stretch>
            <a:fillRect/>
          </a:stretch>
        </p:blipFill>
        <p:spPr>
          <a:xfrm>
            <a:off x="457200" y="3352800"/>
            <a:ext cx="2484120" cy="2476500"/>
          </a:xfrm>
          <a:prstGeom prst="rect">
            <a:avLst/>
          </a:prstGeom>
          <a:ln>
            <a:noFill/>
          </a:ln>
          <a:effectLst>
            <a:softEdge rad="112500"/>
          </a:effectLst>
        </p:spPr>
      </p:pic>
      <p:pic>
        <p:nvPicPr>
          <p:cNvPr id="10" name="Picture 9" descr="Myth duality.png"/>
          <p:cNvPicPr>
            <a:picLocks noChangeAspect="1"/>
          </p:cNvPicPr>
          <p:nvPr/>
        </p:nvPicPr>
        <p:blipFill>
          <a:blip r:embed="rId3" cstate="print"/>
          <a:stretch>
            <a:fillRect/>
          </a:stretch>
        </p:blipFill>
        <p:spPr>
          <a:xfrm>
            <a:off x="3124200" y="3505200"/>
            <a:ext cx="5540806" cy="2511345"/>
          </a:xfrm>
          <a:prstGeom prst="rect">
            <a:avLst/>
          </a:prstGeom>
        </p:spPr>
      </p:pic>
      <p:pic>
        <p:nvPicPr>
          <p:cNvPr id="11" name="Picture 10" descr="Myth continuous cycle.jpg"/>
          <p:cNvPicPr>
            <a:picLocks noChangeAspect="1"/>
          </p:cNvPicPr>
          <p:nvPr/>
        </p:nvPicPr>
        <p:blipFill>
          <a:blip r:embed="rId4" cstate="print"/>
          <a:stretch>
            <a:fillRect/>
          </a:stretch>
        </p:blipFill>
        <p:spPr>
          <a:xfrm>
            <a:off x="7315200" y="457200"/>
            <a:ext cx="1377806" cy="1371600"/>
          </a:xfrm>
          <a:prstGeom prst="rect">
            <a:avLst/>
          </a:prstGeom>
          <a:ln>
            <a:noFill/>
          </a:ln>
          <a:effectLst>
            <a:softEdge rad="112500"/>
          </a:effectLst>
        </p:spPr>
      </p:pic>
      <p:sp>
        <p:nvSpPr>
          <p:cNvPr id="12" name="TextBox 11"/>
          <p:cNvSpPr txBox="1"/>
          <p:nvPr/>
        </p:nvSpPr>
        <p:spPr>
          <a:xfrm>
            <a:off x="7162800" y="152400"/>
            <a:ext cx="1752600" cy="276999"/>
          </a:xfrm>
          <a:prstGeom prst="rect">
            <a:avLst/>
          </a:prstGeom>
          <a:noFill/>
        </p:spPr>
        <p:txBody>
          <a:bodyPr wrap="square" rtlCol="0">
            <a:spAutoFit/>
          </a:bodyPr>
          <a:lstStyle/>
          <a:p>
            <a:pPr algn="ctr"/>
            <a:r>
              <a:rPr lang="en-US" sz="1200" dirty="0" smtClean="0">
                <a:solidFill>
                  <a:schemeClr val="accent1"/>
                </a:solidFill>
              </a:rPr>
              <a:t>From en.wikipedia.org</a:t>
            </a:r>
            <a:endParaRPr lang="en-US" sz="1200" dirty="0">
              <a:solidFill>
                <a:schemeClr val="accent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Circles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Creation</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Creation myths explain why things exist or why things are the way they are.</a:t>
            </a:r>
            <a:endParaRPr lang="en-US" dirty="0"/>
          </a:p>
        </p:txBody>
      </p:sp>
      <p:sp>
        <p:nvSpPr>
          <p:cNvPr id="9" name="TextBox 8"/>
          <p:cNvSpPr txBox="1"/>
          <p:nvPr/>
        </p:nvSpPr>
        <p:spPr>
          <a:xfrm>
            <a:off x="1066800" y="5638800"/>
            <a:ext cx="2895600" cy="276999"/>
          </a:xfrm>
          <a:prstGeom prst="rect">
            <a:avLst/>
          </a:prstGeom>
          <a:noFill/>
        </p:spPr>
        <p:txBody>
          <a:bodyPr wrap="square" rtlCol="0">
            <a:spAutoFit/>
          </a:bodyPr>
          <a:lstStyle/>
          <a:p>
            <a:pPr algn="ctr"/>
            <a:r>
              <a:rPr lang="en-US" sz="1200" dirty="0" smtClean="0">
                <a:solidFill>
                  <a:schemeClr val="bg1"/>
                </a:solidFill>
              </a:rPr>
              <a:t>From www.englisharticles.info</a:t>
            </a:r>
            <a:endParaRPr lang="en-US" sz="1200" dirty="0">
              <a:solidFill>
                <a:schemeClr val="bg1"/>
              </a:solidFill>
            </a:endParaRPr>
          </a:p>
        </p:txBody>
      </p:sp>
      <p:pic>
        <p:nvPicPr>
          <p:cNvPr id="6" name="Picture 5" descr="Myth creation.jpg"/>
          <p:cNvPicPr>
            <a:picLocks noChangeAspect="1"/>
          </p:cNvPicPr>
          <p:nvPr/>
        </p:nvPicPr>
        <p:blipFill>
          <a:blip r:embed="rId2" cstate="print"/>
          <a:stretch>
            <a:fillRect/>
          </a:stretch>
        </p:blipFill>
        <p:spPr>
          <a:xfrm>
            <a:off x="609600" y="2819400"/>
            <a:ext cx="3770870" cy="2790444"/>
          </a:xfrm>
          <a:prstGeom prst="rect">
            <a:avLst/>
          </a:prstGeom>
          <a:ln>
            <a:noFill/>
          </a:ln>
          <a:effectLst>
            <a:softEdge rad="112500"/>
          </a:effectLst>
        </p:spPr>
      </p:pic>
      <p:sp>
        <p:nvSpPr>
          <p:cNvPr id="10" name="TextBox 9"/>
          <p:cNvSpPr txBox="1"/>
          <p:nvPr/>
        </p:nvSpPr>
        <p:spPr>
          <a:xfrm>
            <a:off x="5105400" y="5638800"/>
            <a:ext cx="2895600" cy="276999"/>
          </a:xfrm>
          <a:prstGeom prst="rect">
            <a:avLst/>
          </a:prstGeom>
          <a:noFill/>
        </p:spPr>
        <p:txBody>
          <a:bodyPr wrap="square" rtlCol="0">
            <a:spAutoFit/>
          </a:bodyPr>
          <a:lstStyle/>
          <a:p>
            <a:pPr algn="ctr"/>
            <a:r>
              <a:rPr lang="en-US" sz="1200" dirty="0" smtClean="0">
                <a:solidFill>
                  <a:schemeClr val="bg1"/>
                </a:solidFill>
              </a:rPr>
              <a:t>From www.eso-garden.com</a:t>
            </a:r>
            <a:endParaRPr lang="en-US" sz="1200" dirty="0">
              <a:solidFill>
                <a:schemeClr val="bg1"/>
              </a:solidFill>
            </a:endParaRPr>
          </a:p>
        </p:txBody>
      </p:sp>
      <p:pic>
        <p:nvPicPr>
          <p:cNvPr id="11" name="Picture 10" descr="Myth Egyptian creation.jpg"/>
          <p:cNvPicPr>
            <a:picLocks noChangeAspect="1"/>
          </p:cNvPicPr>
          <p:nvPr/>
        </p:nvPicPr>
        <p:blipFill>
          <a:blip r:embed="rId3" cstate="print"/>
          <a:stretch>
            <a:fillRect/>
          </a:stretch>
        </p:blipFill>
        <p:spPr>
          <a:xfrm>
            <a:off x="4572000" y="2819400"/>
            <a:ext cx="4100690" cy="276796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Creation</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Example: “The World on Turtle’s Back” in an Iroquois myth describes how the Earth was grown on a turtle’s back.</a:t>
            </a:r>
            <a:endParaRPr lang="en-US" dirty="0"/>
          </a:p>
        </p:txBody>
      </p:sp>
      <p:pic>
        <p:nvPicPr>
          <p:cNvPr id="7" name="Picture 6" descr="Myth turtles back.png"/>
          <p:cNvPicPr>
            <a:picLocks noChangeAspect="1"/>
          </p:cNvPicPr>
          <p:nvPr/>
        </p:nvPicPr>
        <p:blipFill>
          <a:blip r:embed="rId2" cstate="print"/>
          <a:stretch>
            <a:fillRect/>
          </a:stretch>
        </p:blipFill>
        <p:spPr>
          <a:xfrm>
            <a:off x="2362200" y="2971800"/>
            <a:ext cx="4572000" cy="3785732"/>
          </a:xfrm>
          <a:prstGeom prst="rect">
            <a:avLst/>
          </a:prstGeo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Creation</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Heroes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Explanation: Mythological heroes complete a difficult task despite temptations and receive a reward upon completion.</a:t>
            </a:r>
            <a:endParaRPr lang="en-US" dirty="0"/>
          </a:p>
        </p:txBody>
      </p:sp>
      <p:sp>
        <p:nvSpPr>
          <p:cNvPr id="9" name="TextBox 8"/>
          <p:cNvSpPr txBox="1"/>
          <p:nvPr/>
        </p:nvSpPr>
        <p:spPr>
          <a:xfrm>
            <a:off x="2133600" y="6324600"/>
            <a:ext cx="4648200" cy="276999"/>
          </a:xfrm>
          <a:prstGeom prst="rect">
            <a:avLst/>
          </a:prstGeom>
          <a:noFill/>
        </p:spPr>
        <p:txBody>
          <a:bodyPr wrap="square" rtlCol="0">
            <a:spAutoFit/>
          </a:bodyPr>
          <a:lstStyle/>
          <a:p>
            <a:pPr algn="ctr"/>
            <a:r>
              <a:rPr lang="en-US" sz="1200" dirty="0" smtClean="0">
                <a:solidFill>
                  <a:schemeClr val="bg1"/>
                </a:solidFill>
              </a:rPr>
              <a:t>From http://www.artofmanliness.com</a:t>
            </a:r>
            <a:endParaRPr lang="en-US" sz="1200" dirty="0">
              <a:solidFill>
                <a:schemeClr val="bg1"/>
              </a:solidFill>
            </a:endParaRPr>
          </a:p>
        </p:txBody>
      </p:sp>
      <p:pic>
        <p:nvPicPr>
          <p:cNvPr id="6" name="Picture 5" descr="Myth hero.jpg"/>
          <p:cNvPicPr>
            <a:picLocks noChangeAspect="1"/>
          </p:cNvPicPr>
          <p:nvPr/>
        </p:nvPicPr>
        <p:blipFill>
          <a:blip r:embed="rId2" cstate="print"/>
          <a:stretch>
            <a:fillRect/>
          </a:stretch>
        </p:blipFill>
        <p:spPr>
          <a:xfrm>
            <a:off x="2057400" y="2895600"/>
            <a:ext cx="5105400" cy="331851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Elements found in nature are often used symbolically in myths.</a:t>
            </a:r>
            <a:endParaRPr lang="en-US" dirty="0"/>
          </a:p>
        </p:txBody>
      </p:sp>
      <p:pic>
        <p:nvPicPr>
          <p:cNvPr id="6" name="Picture 5" descr="Nature painting.jpg"/>
          <p:cNvPicPr>
            <a:picLocks noChangeAspect="1"/>
          </p:cNvPicPr>
          <p:nvPr/>
        </p:nvPicPr>
        <p:blipFill>
          <a:blip r:embed="rId2" cstate="print"/>
          <a:stretch>
            <a:fillRect/>
          </a:stretch>
        </p:blipFill>
        <p:spPr>
          <a:xfrm>
            <a:off x="2286000" y="2667000"/>
            <a:ext cx="4572000" cy="3411416"/>
          </a:xfrm>
          <a:prstGeom prst="rect">
            <a:avLst/>
          </a:prstGeom>
          <a:ln>
            <a:noFill/>
          </a:ln>
          <a:effectLst>
            <a:softEdge rad="112500"/>
          </a:effectLst>
        </p:spPr>
      </p:pic>
      <p:sp>
        <p:nvSpPr>
          <p:cNvPr id="7" name="TextBox 6"/>
          <p:cNvSpPr txBox="1"/>
          <p:nvPr/>
        </p:nvSpPr>
        <p:spPr>
          <a:xfrm>
            <a:off x="2133600" y="6172200"/>
            <a:ext cx="5029200" cy="276999"/>
          </a:xfrm>
          <a:prstGeom prst="rect">
            <a:avLst/>
          </a:prstGeom>
          <a:noFill/>
        </p:spPr>
        <p:txBody>
          <a:bodyPr wrap="square" rtlCol="0">
            <a:spAutoFit/>
          </a:bodyPr>
          <a:lstStyle/>
          <a:p>
            <a:pPr algn="ctr"/>
            <a:r>
              <a:rPr lang="en-US" sz="1200" dirty="0" smtClean="0">
                <a:solidFill>
                  <a:schemeClr val="bg1"/>
                </a:solidFill>
              </a:rPr>
              <a:t>From http://minhquach94.deviantart.com/art/Piece-11-Symbols-of-Nature</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Heroes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Example: Hercules faced 12 labors which included battling several beasts. Upon completion, he was awarded immortality.</a:t>
            </a:r>
            <a:endParaRPr lang="en-US" dirty="0"/>
          </a:p>
        </p:txBody>
      </p:sp>
      <p:pic>
        <p:nvPicPr>
          <p:cNvPr id="7" name="Picture 6" descr="Myth 12 labors.png"/>
          <p:cNvPicPr>
            <a:picLocks noChangeAspect="1"/>
          </p:cNvPicPr>
          <p:nvPr/>
        </p:nvPicPr>
        <p:blipFill>
          <a:blip r:embed="rId2" cstate="print"/>
          <a:stretch>
            <a:fillRect/>
          </a:stretch>
        </p:blipFill>
        <p:spPr>
          <a:xfrm>
            <a:off x="1981200" y="2861742"/>
            <a:ext cx="5029200" cy="3767658"/>
          </a:xfrm>
          <a:prstGeom prst="rect">
            <a:avLst/>
          </a:prstGeom>
        </p:spPr>
      </p:pic>
      <p:sp>
        <p:nvSpPr>
          <p:cNvPr id="8" name="Rectangle 7"/>
          <p:cNvSpPr/>
          <p:nvPr/>
        </p:nvSpPr>
        <p:spPr>
          <a:xfrm>
            <a:off x="7086600" y="6248400"/>
            <a:ext cx="1665136" cy="276999"/>
          </a:xfrm>
          <a:prstGeom prst="rect">
            <a:avLst/>
          </a:prstGeom>
        </p:spPr>
        <p:txBody>
          <a:bodyPr wrap="none">
            <a:spAutoFit/>
          </a:bodyPr>
          <a:lstStyle/>
          <a:p>
            <a:r>
              <a:rPr lang="en-US" sz="1200" dirty="0" smtClean="0"/>
              <a:t>From pics4.this-pic.com</a:t>
            </a:r>
            <a:endParaRPr lang="en-US" sz="120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Heroes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Females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Normally, the female archetype takes one of two forms: Good or Evil</a:t>
            </a:r>
            <a:endParaRPr lang="en-US" dirty="0"/>
          </a:p>
        </p:txBody>
      </p:sp>
      <p:sp>
        <p:nvSpPr>
          <p:cNvPr id="9" name="TextBox 8"/>
          <p:cNvSpPr txBox="1"/>
          <p:nvPr/>
        </p:nvSpPr>
        <p:spPr>
          <a:xfrm>
            <a:off x="2286000" y="6248400"/>
            <a:ext cx="4648200" cy="276999"/>
          </a:xfrm>
          <a:prstGeom prst="rect">
            <a:avLst/>
          </a:prstGeom>
          <a:noFill/>
        </p:spPr>
        <p:txBody>
          <a:bodyPr wrap="square" rtlCol="0">
            <a:spAutoFit/>
          </a:bodyPr>
          <a:lstStyle/>
          <a:p>
            <a:pPr algn="ctr"/>
            <a:r>
              <a:rPr lang="en-US" sz="1200" dirty="0" smtClean="0">
                <a:solidFill>
                  <a:schemeClr val="bg1"/>
                </a:solidFill>
              </a:rPr>
              <a:t>From http://wwwusatoday.com</a:t>
            </a:r>
            <a:endParaRPr lang="en-US" sz="1200" dirty="0">
              <a:solidFill>
                <a:schemeClr val="bg1"/>
              </a:solidFill>
            </a:endParaRPr>
          </a:p>
        </p:txBody>
      </p:sp>
      <p:pic>
        <p:nvPicPr>
          <p:cNvPr id="7" name="Picture 6" descr="myth good bad female.jpg"/>
          <p:cNvPicPr>
            <a:picLocks noChangeAspect="1"/>
          </p:cNvPicPr>
          <p:nvPr/>
        </p:nvPicPr>
        <p:blipFill>
          <a:blip r:embed="rId2" cstate="print"/>
          <a:stretch>
            <a:fillRect/>
          </a:stretch>
        </p:blipFill>
        <p:spPr>
          <a:xfrm>
            <a:off x="2133600" y="2590800"/>
            <a:ext cx="4953000" cy="348544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Females</a:t>
            </a:r>
            <a:endParaRPr lang="en-US" dirty="0"/>
          </a:p>
        </p:txBody>
      </p:sp>
      <p:sp>
        <p:nvSpPr>
          <p:cNvPr id="3" name="Content Placeholder 2"/>
          <p:cNvSpPr>
            <a:spLocks noGrp="1"/>
          </p:cNvSpPr>
          <p:nvPr>
            <p:ph idx="1"/>
          </p:nvPr>
        </p:nvSpPr>
        <p:spPr>
          <a:xfrm>
            <a:off x="381000" y="1412875"/>
            <a:ext cx="8382000" cy="1772793"/>
          </a:xfrm>
        </p:spPr>
        <p:txBody>
          <a:bodyPr/>
          <a:lstStyle/>
          <a:p>
            <a:r>
              <a:rPr lang="en-US" dirty="0" smtClean="0"/>
              <a:t>Examples: </a:t>
            </a:r>
            <a:r>
              <a:rPr lang="en-US" dirty="0" smtClean="0">
                <a:solidFill>
                  <a:schemeClr val="accent1"/>
                </a:solidFill>
              </a:rPr>
              <a:t>Good</a:t>
            </a:r>
            <a:r>
              <a:rPr lang="en-US" dirty="0" smtClean="0"/>
              <a:t> – mother, beautiful, protection, life                                                                                </a:t>
            </a:r>
            <a:r>
              <a:rPr lang="en-US" dirty="0" smtClean="0">
                <a:solidFill>
                  <a:schemeClr val="accent1"/>
                </a:solidFill>
              </a:rPr>
              <a:t>Evil</a:t>
            </a:r>
            <a:r>
              <a:rPr lang="en-US" dirty="0" smtClean="0"/>
              <a:t> – witches, sirens, spinners/weavers, ugly, danger, death</a:t>
            </a:r>
            <a:endParaRPr lang="en-US" dirty="0"/>
          </a:p>
        </p:txBody>
      </p:sp>
      <p:pic>
        <p:nvPicPr>
          <p:cNvPr id="6" name="Picture 5" descr="Myth mother.png"/>
          <p:cNvPicPr>
            <a:picLocks noChangeAspect="1"/>
          </p:cNvPicPr>
          <p:nvPr/>
        </p:nvPicPr>
        <p:blipFill>
          <a:blip r:embed="rId2" cstate="print"/>
          <a:stretch>
            <a:fillRect/>
          </a:stretch>
        </p:blipFill>
        <p:spPr>
          <a:xfrm>
            <a:off x="304800" y="3581400"/>
            <a:ext cx="4272943" cy="2621063"/>
          </a:xfrm>
          <a:prstGeom prst="rect">
            <a:avLst/>
          </a:prstGeom>
        </p:spPr>
      </p:pic>
      <p:pic>
        <p:nvPicPr>
          <p:cNvPr id="8" name="Picture 7" descr="Myth witches.png"/>
          <p:cNvPicPr>
            <a:picLocks noChangeAspect="1"/>
          </p:cNvPicPr>
          <p:nvPr/>
        </p:nvPicPr>
        <p:blipFill>
          <a:blip r:embed="rId3" cstate="print"/>
          <a:stretch>
            <a:fillRect/>
          </a:stretch>
        </p:blipFill>
        <p:spPr>
          <a:xfrm>
            <a:off x="4800600" y="3048000"/>
            <a:ext cx="4123572" cy="3297741"/>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Females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
        <p:nvSpPr>
          <p:cNvPr id="6" name="TextBox 5"/>
          <p:cNvSpPr txBox="1"/>
          <p:nvPr/>
        </p:nvSpPr>
        <p:spPr>
          <a:xfrm>
            <a:off x="3505200" y="5867400"/>
            <a:ext cx="2057400" cy="369332"/>
          </a:xfrm>
          <a:prstGeom prst="rect">
            <a:avLst/>
          </a:prstGeom>
          <a:noFill/>
        </p:spPr>
        <p:txBody>
          <a:bodyPr wrap="square" rtlCol="0">
            <a:spAutoFit/>
          </a:bodyPr>
          <a:lstStyle/>
          <a:p>
            <a:r>
              <a:rPr lang="en-US" dirty="0" smtClean="0"/>
              <a:t>End of presentation</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Examples: </a:t>
            </a:r>
            <a:r>
              <a:rPr lang="en-US" dirty="0" smtClean="0">
                <a:solidFill>
                  <a:schemeClr val="accent1"/>
                </a:solidFill>
              </a:rPr>
              <a:t>Earth</a:t>
            </a:r>
            <a:r>
              <a:rPr lang="en-US" dirty="0" smtClean="0"/>
              <a:t> – mother, creation, life, knowledge, nourishment</a:t>
            </a:r>
            <a:endParaRPr lang="en-US" dirty="0"/>
          </a:p>
        </p:txBody>
      </p:sp>
      <p:pic>
        <p:nvPicPr>
          <p:cNvPr id="8" name="Picture 7" descr="Myth garden.png"/>
          <p:cNvPicPr>
            <a:picLocks noChangeAspect="1"/>
          </p:cNvPicPr>
          <p:nvPr/>
        </p:nvPicPr>
        <p:blipFill>
          <a:blip r:embed="rId2" cstate="print"/>
          <a:stretch>
            <a:fillRect/>
          </a:stretch>
        </p:blipFill>
        <p:spPr>
          <a:xfrm>
            <a:off x="685800" y="2895600"/>
            <a:ext cx="3200400" cy="2407778"/>
          </a:xfrm>
          <a:prstGeom prst="rect">
            <a:avLst/>
          </a:prstGeom>
          <a:ln>
            <a:noFill/>
          </a:ln>
          <a:effectLst>
            <a:softEdge rad="112500"/>
          </a:effectLst>
        </p:spPr>
      </p:pic>
      <p:pic>
        <p:nvPicPr>
          <p:cNvPr id="10" name="Picture 9" descr="Myth Egyptian tree.png"/>
          <p:cNvPicPr>
            <a:picLocks noChangeAspect="1"/>
          </p:cNvPicPr>
          <p:nvPr/>
        </p:nvPicPr>
        <p:blipFill>
          <a:blip r:embed="rId3" cstate="print"/>
          <a:stretch>
            <a:fillRect/>
          </a:stretch>
        </p:blipFill>
        <p:spPr>
          <a:xfrm>
            <a:off x="5638800" y="2133600"/>
            <a:ext cx="2682459" cy="2005759"/>
          </a:xfrm>
          <a:prstGeom prst="rect">
            <a:avLst/>
          </a:prstGeom>
          <a:ln>
            <a:noFill/>
          </a:ln>
          <a:effectLst>
            <a:softEdge rad="112500"/>
          </a:effectLst>
        </p:spPr>
      </p:pic>
      <p:pic>
        <p:nvPicPr>
          <p:cNvPr id="11" name="Picture 10" descr="Myth seeds.png"/>
          <p:cNvPicPr>
            <a:picLocks noChangeAspect="1"/>
          </p:cNvPicPr>
          <p:nvPr/>
        </p:nvPicPr>
        <p:blipFill>
          <a:blip r:embed="rId4" cstate="print"/>
          <a:stretch>
            <a:fillRect/>
          </a:stretch>
        </p:blipFill>
        <p:spPr>
          <a:xfrm>
            <a:off x="4831840" y="4495800"/>
            <a:ext cx="2940560" cy="1972860"/>
          </a:xfrm>
          <a:prstGeom prst="rect">
            <a:avLst/>
          </a:prstGeom>
          <a:ln>
            <a:noFill/>
          </a:ln>
          <a:effectLst>
            <a:softEdge rad="112500"/>
          </a:effectLst>
        </p:spPr>
      </p:pic>
      <p:sp>
        <p:nvSpPr>
          <p:cNvPr id="13" name="TextBox 12"/>
          <p:cNvSpPr txBox="1"/>
          <p:nvPr/>
        </p:nvSpPr>
        <p:spPr>
          <a:xfrm>
            <a:off x="838200" y="5562600"/>
            <a:ext cx="1066800" cy="646331"/>
          </a:xfrm>
          <a:prstGeom prst="rect">
            <a:avLst/>
          </a:prstGeom>
          <a:solidFill>
            <a:srgbClr val="CCFFCC"/>
          </a:solidFill>
          <a:effectLst>
            <a:softEdge rad="31750"/>
          </a:effectLst>
        </p:spPr>
        <p:txBody>
          <a:bodyPr wrap="square" rtlCol="0">
            <a:spAutoFit/>
          </a:bodyPr>
          <a:lstStyle/>
          <a:p>
            <a:pPr algn="ctr"/>
            <a:r>
              <a:rPr lang="en-US" dirty="0" smtClean="0">
                <a:solidFill>
                  <a:schemeClr val="bg1"/>
                </a:solidFill>
              </a:rPr>
              <a:t>Gardens, forests</a:t>
            </a:r>
            <a:endParaRPr lang="en-US" dirty="0">
              <a:solidFill>
                <a:schemeClr val="bg1"/>
              </a:solidFill>
            </a:endParaRPr>
          </a:p>
        </p:txBody>
      </p:sp>
      <p:sp>
        <p:nvSpPr>
          <p:cNvPr id="14" name="TextBox 13"/>
          <p:cNvSpPr txBox="1"/>
          <p:nvPr/>
        </p:nvSpPr>
        <p:spPr>
          <a:xfrm>
            <a:off x="3765040" y="5638800"/>
            <a:ext cx="838200" cy="646331"/>
          </a:xfrm>
          <a:prstGeom prst="rect">
            <a:avLst/>
          </a:prstGeom>
          <a:solidFill>
            <a:srgbClr val="CCFFCC"/>
          </a:solidFill>
          <a:effectLst>
            <a:softEdge rad="31750"/>
          </a:effectLst>
        </p:spPr>
        <p:txBody>
          <a:bodyPr wrap="square" rtlCol="0">
            <a:spAutoFit/>
          </a:bodyPr>
          <a:lstStyle/>
          <a:p>
            <a:pPr algn="ctr"/>
            <a:r>
              <a:rPr lang="en-US" dirty="0" smtClean="0">
                <a:solidFill>
                  <a:schemeClr val="bg1"/>
                </a:solidFill>
              </a:rPr>
              <a:t>Seeds, fruit</a:t>
            </a:r>
            <a:endParaRPr lang="en-US" dirty="0">
              <a:solidFill>
                <a:schemeClr val="bg1"/>
              </a:solidFill>
            </a:endParaRPr>
          </a:p>
        </p:txBody>
      </p:sp>
      <p:sp>
        <p:nvSpPr>
          <p:cNvPr id="15" name="TextBox 14"/>
          <p:cNvSpPr txBox="1"/>
          <p:nvPr/>
        </p:nvSpPr>
        <p:spPr>
          <a:xfrm>
            <a:off x="4648200" y="3505200"/>
            <a:ext cx="762000" cy="369332"/>
          </a:xfrm>
          <a:prstGeom prst="rect">
            <a:avLst/>
          </a:prstGeom>
          <a:solidFill>
            <a:srgbClr val="CCFFCC"/>
          </a:solidFill>
          <a:effectLst>
            <a:softEdge rad="31750"/>
          </a:effectLst>
        </p:spPr>
        <p:txBody>
          <a:bodyPr wrap="square" rtlCol="0">
            <a:spAutoFit/>
          </a:bodyPr>
          <a:lstStyle/>
          <a:p>
            <a:pPr algn="ctr"/>
            <a:r>
              <a:rPr lang="en-US" dirty="0" smtClean="0">
                <a:solidFill>
                  <a:schemeClr val="bg1"/>
                </a:solidFill>
              </a:rPr>
              <a:t>Trees</a:t>
            </a:r>
            <a:endParaRPr lang="en-US" dirty="0">
              <a:solidFill>
                <a:schemeClr val="bg1"/>
              </a:solidFill>
            </a:endParaRPr>
          </a:p>
        </p:txBody>
      </p:sp>
      <p:sp>
        <p:nvSpPr>
          <p:cNvPr id="16" name="TextBox 15"/>
          <p:cNvSpPr txBox="1"/>
          <p:nvPr/>
        </p:nvSpPr>
        <p:spPr>
          <a:xfrm>
            <a:off x="5791200" y="4038600"/>
            <a:ext cx="2438400" cy="276999"/>
          </a:xfrm>
          <a:prstGeom prst="rect">
            <a:avLst/>
          </a:prstGeom>
          <a:noFill/>
        </p:spPr>
        <p:txBody>
          <a:bodyPr wrap="square" rtlCol="0">
            <a:spAutoFit/>
          </a:bodyPr>
          <a:lstStyle/>
          <a:p>
            <a:pPr algn="ctr"/>
            <a:r>
              <a:rPr lang="en-US" sz="1200" dirty="0" smtClean="0">
                <a:solidFill>
                  <a:schemeClr val="bg1"/>
                </a:solidFill>
              </a:rPr>
              <a:t>From www.landofpyramids.org</a:t>
            </a:r>
            <a:endParaRPr lang="en-US" sz="1200" dirty="0">
              <a:solidFill>
                <a:schemeClr val="bg1"/>
              </a:solidFill>
            </a:endParaRPr>
          </a:p>
        </p:txBody>
      </p:sp>
      <p:sp>
        <p:nvSpPr>
          <p:cNvPr id="17" name="TextBox 16"/>
          <p:cNvSpPr txBox="1"/>
          <p:nvPr/>
        </p:nvSpPr>
        <p:spPr>
          <a:xfrm>
            <a:off x="5105400" y="6400800"/>
            <a:ext cx="2438400" cy="276999"/>
          </a:xfrm>
          <a:prstGeom prst="rect">
            <a:avLst/>
          </a:prstGeom>
          <a:noFill/>
        </p:spPr>
        <p:txBody>
          <a:bodyPr wrap="square" rtlCol="0">
            <a:spAutoFit/>
          </a:bodyPr>
          <a:lstStyle/>
          <a:p>
            <a:pPr algn="ctr"/>
            <a:r>
              <a:rPr lang="en-US" sz="1200" dirty="0" smtClean="0">
                <a:solidFill>
                  <a:schemeClr val="bg1"/>
                </a:solidFill>
              </a:rPr>
              <a:t>From userealbutter.com</a:t>
            </a:r>
            <a:endParaRPr lang="en-US" sz="1200" dirty="0">
              <a:solidFill>
                <a:schemeClr val="bg1"/>
              </a:solidFill>
            </a:endParaRPr>
          </a:p>
        </p:txBody>
      </p:sp>
      <p:sp>
        <p:nvSpPr>
          <p:cNvPr id="18" name="TextBox 17"/>
          <p:cNvSpPr txBox="1"/>
          <p:nvPr/>
        </p:nvSpPr>
        <p:spPr>
          <a:xfrm>
            <a:off x="1066800" y="5181600"/>
            <a:ext cx="2438400" cy="276999"/>
          </a:xfrm>
          <a:prstGeom prst="rect">
            <a:avLst/>
          </a:prstGeom>
          <a:noFill/>
        </p:spPr>
        <p:txBody>
          <a:bodyPr wrap="square" rtlCol="0">
            <a:spAutoFit/>
          </a:bodyPr>
          <a:lstStyle/>
          <a:p>
            <a:pPr algn="ctr"/>
            <a:r>
              <a:rPr lang="en-US" sz="1200" dirty="0" smtClean="0">
                <a:solidFill>
                  <a:schemeClr val="bg1"/>
                </a:solidFill>
              </a:rPr>
              <a:t>From www.manataka.org</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1329595"/>
          </a:xfrm>
          <a:ln>
            <a:noFill/>
          </a:ln>
        </p:spPr>
        <p:txBody>
          <a:bodyPr/>
          <a:lstStyle/>
          <a:p>
            <a:r>
              <a:rPr lang="en-US" dirty="0" smtClean="0"/>
              <a:t>More examples: </a:t>
            </a:r>
            <a:r>
              <a:rPr lang="en-US" dirty="0" smtClean="0">
                <a:solidFill>
                  <a:schemeClr val="accent1"/>
                </a:solidFill>
              </a:rPr>
              <a:t>Water</a:t>
            </a:r>
            <a:r>
              <a:rPr lang="en-US" dirty="0" smtClean="0"/>
              <a:t> – cleansing, mystery, life </a:t>
            </a:r>
            <a:r>
              <a:rPr lang="en-US" dirty="0" smtClean="0">
                <a:solidFill>
                  <a:schemeClr val="accent1"/>
                </a:solidFill>
              </a:rPr>
              <a:t>Fire (sun) </a:t>
            </a:r>
            <a:r>
              <a:rPr lang="en-US" dirty="0" smtClean="0"/>
              <a:t>– change, purification                             </a:t>
            </a:r>
            <a:r>
              <a:rPr lang="en-US" dirty="0" smtClean="0">
                <a:solidFill>
                  <a:schemeClr val="accent1"/>
                </a:solidFill>
              </a:rPr>
              <a:t>Air/wind</a:t>
            </a:r>
            <a:r>
              <a:rPr lang="en-US" dirty="0" smtClean="0"/>
              <a:t> – breath, life, holy spirit</a:t>
            </a:r>
            <a:endParaRPr lang="en-US" dirty="0"/>
          </a:p>
        </p:txBody>
      </p:sp>
      <p:pic>
        <p:nvPicPr>
          <p:cNvPr id="20" name="Picture 19" descr="Myth Achilles in River Styx.png"/>
          <p:cNvPicPr>
            <a:picLocks noChangeAspect="1"/>
          </p:cNvPicPr>
          <p:nvPr/>
        </p:nvPicPr>
        <p:blipFill>
          <a:blip r:embed="rId2" cstate="print"/>
          <a:stretch>
            <a:fillRect/>
          </a:stretch>
        </p:blipFill>
        <p:spPr>
          <a:xfrm>
            <a:off x="457199" y="2971800"/>
            <a:ext cx="2750296" cy="2819400"/>
          </a:xfrm>
          <a:prstGeom prst="rect">
            <a:avLst/>
          </a:prstGeom>
          <a:ln>
            <a:noFill/>
          </a:ln>
          <a:effectLst>
            <a:softEdge rad="112500"/>
          </a:effectLst>
        </p:spPr>
      </p:pic>
      <p:sp>
        <p:nvSpPr>
          <p:cNvPr id="18" name="TextBox 17"/>
          <p:cNvSpPr txBox="1"/>
          <p:nvPr/>
        </p:nvSpPr>
        <p:spPr>
          <a:xfrm>
            <a:off x="533400" y="5867400"/>
            <a:ext cx="2590800" cy="523220"/>
          </a:xfrm>
          <a:prstGeom prst="rect">
            <a:avLst/>
          </a:prstGeom>
          <a:noFill/>
        </p:spPr>
        <p:txBody>
          <a:bodyPr wrap="square" rtlCol="0">
            <a:spAutoFit/>
          </a:bodyPr>
          <a:lstStyle/>
          <a:p>
            <a:pPr algn="ctr"/>
            <a:r>
              <a:rPr lang="en-US" sz="1400" dirty="0" smtClean="0">
                <a:solidFill>
                  <a:schemeClr val="bg1"/>
                </a:solidFill>
              </a:rPr>
              <a:t>Thetis dipping her son Achilles </a:t>
            </a:r>
          </a:p>
          <a:p>
            <a:pPr algn="ctr"/>
            <a:r>
              <a:rPr lang="en-US" sz="1400" dirty="0" smtClean="0">
                <a:solidFill>
                  <a:schemeClr val="bg1"/>
                </a:solidFill>
              </a:rPr>
              <a:t>into the River Styx</a:t>
            </a:r>
            <a:endParaRPr lang="en-US" sz="1400" dirty="0">
              <a:solidFill>
                <a:schemeClr val="bg1"/>
              </a:solidFill>
            </a:endParaRPr>
          </a:p>
        </p:txBody>
      </p:sp>
      <p:pic>
        <p:nvPicPr>
          <p:cNvPr id="23" name="Picture 22" descr="Myth phoenix.jpg"/>
          <p:cNvPicPr>
            <a:picLocks noChangeAspect="1"/>
          </p:cNvPicPr>
          <p:nvPr/>
        </p:nvPicPr>
        <p:blipFill>
          <a:blip r:embed="rId3" cstate="print"/>
          <a:stretch>
            <a:fillRect/>
          </a:stretch>
        </p:blipFill>
        <p:spPr>
          <a:xfrm>
            <a:off x="3429000" y="2971800"/>
            <a:ext cx="2848466" cy="2133600"/>
          </a:xfrm>
          <a:prstGeom prst="rect">
            <a:avLst/>
          </a:prstGeom>
          <a:ln>
            <a:noFill/>
          </a:ln>
          <a:effectLst>
            <a:softEdge rad="112500"/>
          </a:effectLst>
        </p:spPr>
      </p:pic>
      <p:sp>
        <p:nvSpPr>
          <p:cNvPr id="24" name="TextBox 23"/>
          <p:cNvSpPr txBox="1"/>
          <p:nvPr/>
        </p:nvSpPr>
        <p:spPr>
          <a:xfrm>
            <a:off x="3581400" y="5181600"/>
            <a:ext cx="2590800" cy="677108"/>
          </a:xfrm>
          <a:prstGeom prst="rect">
            <a:avLst/>
          </a:prstGeom>
          <a:noFill/>
        </p:spPr>
        <p:txBody>
          <a:bodyPr wrap="square" rtlCol="0">
            <a:spAutoFit/>
          </a:bodyPr>
          <a:lstStyle/>
          <a:p>
            <a:pPr algn="ctr"/>
            <a:r>
              <a:rPr lang="en-US" sz="1400" dirty="0" smtClean="0">
                <a:solidFill>
                  <a:schemeClr val="bg1"/>
                </a:solidFill>
              </a:rPr>
              <a:t>A phoenix dies, turns to ashes, and is reborn in fire</a:t>
            </a:r>
          </a:p>
          <a:p>
            <a:pPr algn="ctr"/>
            <a:r>
              <a:rPr lang="en-US" sz="1000" dirty="0" smtClean="0">
                <a:solidFill>
                  <a:schemeClr val="bg1"/>
                </a:solidFill>
              </a:rPr>
              <a:t>From smokeslair.com</a:t>
            </a:r>
            <a:endParaRPr lang="en-US" sz="1000" dirty="0">
              <a:solidFill>
                <a:schemeClr val="bg1"/>
              </a:solidFill>
            </a:endParaRPr>
          </a:p>
        </p:txBody>
      </p:sp>
      <p:pic>
        <p:nvPicPr>
          <p:cNvPr id="25" name="Picture 24" descr="Myth Isis.jpg"/>
          <p:cNvPicPr>
            <a:picLocks noChangeAspect="1"/>
          </p:cNvPicPr>
          <p:nvPr/>
        </p:nvPicPr>
        <p:blipFill>
          <a:blip r:embed="rId4" cstate="print"/>
          <a:stretch>
            <a:fillRect/>
          </a:stretch>
        </p:blipFill>
        <p:spPr>
          <a:xfrm>
            <a:off x="6553200" y="2667000"/>
            <a:ext cx="2192193" cy="3030047"/>
          </a:xfrm>
          <a:prstGeom prst="rect">
            <a:avLst/>
          </a:prstGeom>
          <a:ln>
            <a:noFill/>
          </a:ln>
          <a:effectLst>
            <a:softEdge rad="112500"/>
          </a:effectLst>
        </p:spPr>
      </p:pic>
      <p:sp>
        <p:nvSpPr>
          <p:cNvPr id="26" name="TextBox 25"/>
          <p:cNvSpPr txBox="1"/>
          <p:nvPr/>
        </p:nvSpPr>
        <p:spPr>
          <a:xfrm>
            <a:off x="6400800" y="5715000"/>
            <a:ext cx="2590800" cy="677108"/>
          </a:xfrm>
          <a:prstGeom prst="rect">
            <a:avLst/>
          </a:prstGeom>
          <a:noFill/>
        </p:spPr>
        <p:txBody>
          <a:bodyPr wrap="square" rtlCol="0">
            <a:spAutoFit/>
          </a:bodyPr>
          <a:lstStyle/>
          <a:p>
            <a:pPr algn="ctr"/>
            <a:r>
              <a:rPr lang="en-US" sz="1400" dirty="0" smtClean="0">
                <a:solidFill>
                  <a:schemeClr val="bg1"/>
                </a:solidFill>
              </a:rPr>
              <a:t>Isis blowing life back into her dead husband, Osiris</a:t>
            </a:r>
          </a:p>
          <a:p>
            <a:pPr algn="ctr"/>
            <a:r>
              <a:rPr lang="en-US" sz="1000" dirty="0" smtClean="0">
                <a:solidFill>
                  <a:schemeClr val="bg1"/>
                </a:solidFill>
              </a:rPr>
              <a:t>From religionnerd.com</a:t>
            </a:r>
            <a:endParaRPr lang="en-US" sz="1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Natural Elements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Animals</a:t>
            </a:r>
            <a:endParaRPr lang="en-US" dirty="0"/>
          </a:p>
        </p:txBody>
      </p:sp>
      <p:sp>
        <p:nvSpPr>
          <p:cNvPr id="3" name="Content Placeholder 2"/>
          <p:cNvSpPr>
            <a:spLocks noGrp="1"/>
          </p:cNvSpPr>
          <p:nvPr>
            <p:ph idx="1"/>
          </p:nvPr>
        </p:nvSpPr>
        <p:spPr>
          <a:xfrm>
            <a:off x="381000" y="1412875"/>
            <a:ext cx="8382000" cy="1329595"/>
          </a:xfrm>
        </p:spPr>
        <p:txBody>
          <a:bodyPr/>
          <a:lstStyle/>
          <a:p>
            <a:r>
              <a:rPr lang="en-US" dirty="0" smtClean="0"/>
              <a:t>Explanation: In myths, animals can represent human qualities, distractions, or desires. The animals used vary depending on the culture.</a:t>
            </a:r>
            <a:endParaRPr lang="en-US" dirty="0"/>
          </a:p>
        </p:txBody>
      </p:sp>
      <p:pic>
        <p:nvPicPr>
          <p:cNvPr id="8" name="Picture 7" descr="Myth dragon.jpg"/>
          <p:cNvPicPr>
            <a:picLocks noChangeAspect="1"/>
          </p:cNvPicPr>
          <p:nvPr/>
        </p:nvPicPr>
        <p:blipFill>
          <a:blip r:embed="rId2" cstate="print"/>
          <a:stretch>
            <a:fillRect/>
          </a:stretch>
        </p:blipFill>
        <p:spPr>
          <a:xfrm>
            <a:off x="2362200" y="2971800"/>
            <a:ext cx="4369893" cy="3048000"/>
          </a:xfrm>
          <a:prstGeom prst="rect">
            <a:avLst/>
          </a:prstGeom>
          <a:ln>
            <a:noFill/>
          </a:ln>
          <a:effectLst>
            <a:softEdge rad="112500"/>
          </a:effectLst>
        </p:spPr>
      </p:pic>
      <p:sp>
        <p:nvSpPr>
          <p:cNvPr id="9" name="TextBox 8"/>
          <p:cNvSpPr txBox="1"/>
          <p:nvPr/>
        </p:nvSpPr>
        <p:spPr>
          <a:xfrm>
            <a:off x="2286000" y="6019800"/>
            <a:ext cx="4648200" cy="276999"/>
          </a:xfrm>
          <a:prstGeom prst="rect">
            <a:avLst/>
          </a:prstGeom>
          <a:noFill/>
        </p:spPr>
        <p:txBody>
          <a:bodyPr wrap="square" rtlCol="0">
            <a:spAutoFit/>
          </a:bodyPr>
          <a:lstStyle/>
          <a:p>
            <a:pPr algn="ctr"/>
            <a:r>
              <a:rPr lang="en-US" sz="1200" dirty="0" smtClean="0">
                <a:solidFill>
                  <a:schemeClr val="bg1"/>
                </a:solidFill>
              </a:rPr>
              <a:t>From http://muddycolors.blogspot.com</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Animals</a:t>
            </a:r>
            <a:endParaRPr lang="en-US" dirty="0"/>
          </a:p>
        </p:txBody>
      </p:sp>
      <p:sp>
        <p:nvSpPr>
          <p:cNvPr id="3" name="Content Placeholder 2"/>
          <p:cNvSpPr>
            <a:spLocks noGrp="1"/>
          </p:cNvSpPr>
          <p:nvPr>
            <p:ph idx="1"/>
          </p:nvPr>
        </p:nvSpPr>
        <p:spPr>
          <a:xfrm>
            <a:off x="381000" y="1412875"/>
            <a:ext cx="8382000" cy="2215991"/>
          </a:xfrm>
        </p:spPr>
        <p:txBody>
          <a:bodyPr/>
          <a:lstStyle/>
          <a:p>
            <a:r>
              <a:rPr lang="en-US" dirty="0" smtClean="0"/>
              <a:t>Examples: </a:t>
            </a:r>
            <a:r>
              <a:rPr lang="en-US" dirty="0" smtClean="0">
                <a:solidFill>
                  <a:schemeClr val="accent1"/>
                </a:solidFill>
              </a:rPr>
              <a:t>Serpent</a:t>
            </a:r>
            <a:r>
              <a:rPr lang="en-US" dirty="0" smtClean="0"/>
              <a:t> – evil, mystery, wisdom        </a:t>
            </a:r>
            <a:r>
              <a:rPr lang="en-US" dirty="0" smtClean="0">
                <a:solidFill>
                  <a:schemeClr val="accent1"/>
                </a:solidFill>
              </a:rPr>
              <a:t>Spiders &amp; their webs </a:t>
            </a:r>
            <a:r>
              <a:rPr lang="en-US" dirty="0" smtClean="0"/>
              <a:t>– weaving fate, creation, evil                                                                           </a:t>
            </a:r>
            <a:r>
              <a:rPr lang="en-US" dirty="0" smtClean="0">
                <a:solidFill>
                  <a:schemeClr val="accent1"/>
                </a:solidFill>
              </a:rPr>
              <a:t>Birds</a:t>
            </a:r>
            <a:r>
              <a:rPr lang="en-US" dirty="0" smtClean="0"/>
              <a:t> – power, freedom, link to the gods, death, peace, creation</a:t>
            </a:r>
          </a:p>
        </p:txBody>
      </p:sp>
      <p:sp>
        <p:nvSpPr>
          <p:cNvPr id="9" name="TextBox 8"/>
          <p:cNvSpPr txBox="1"/>
          <p:nvPr/>
        </p:nvSpPr>
        <p:spPr>
          <a:xfrm>
            <a:off x="3200400" y="6019800"/>
            <a:ext cx="2590800" cy="276999"/>
          </a:xfrm>
          <a:prstGeom prst="rect">
            <a:avLst/>
          </a:prstGeom>
          <a:noFill/>
        </p:spPr>
        <p:txBody>
          <a:bodyPr wrap="square" rtlCol="0">
            <a:spAutoFit/>
          </a:bodyPr>
          <a:lstStyle/>
          <a:p>
            <a:pPr algn="ctr"/>
            <a:r>
              <a:rPr lang="en-US" sz="1200" dirty="0" smtClean="0">
                <a:solidFill>
                  <a:schemeClr val="bg1"/>
                </a:solidFill>
              </a:rPr>
              <a:t>From www.museum.state.il.us</a:t>
            </a:r>
            <a:endParaRPr lang="en-US" sz="1200" dirty="0">
              <a:solidFill>
                <a:schemeClr val="bg1"/>
              </a:solidFill>
            </a:endParaRPr>
          </a:p>
        </p:txBody>
      </p:sp>
      <p:pic>
        <p:nvPicPr>
          <p:cNvPr id="6" name="Picture 5" descr="Myth basilisk.png"/>
          <p:cNvPicPr>
            <a:picLocks noChangeAspect="1"/>
          </p:cNvPicPr>
          <p:nvPr/>
        </p:nvPicPr>
        <p:blipFill>
          <a:blip r:embed="rId2" cstate="print"/>
          <a:stretch>
            <a:fillRect/>
          </a:stretch>
        </p:blipFill>
        <p:spPr>
          <a:xfrm>
            <a:off x="0" y="3733800"/>
            <a:ext cx="3059939" cy="2816119"/>
          </a:xfrm>
          <a:prstGeom prst="rect">
            <a:avLst/>
          </a:prstGeom>
          <a:ln>
            <a:noFill/>
          </a:ln>
          <a:effectLst>
            <a:softEdge rad="112500"/>
          </a:effectLst>
        </p:spPr>
      </p:pic>
      <p:pic>
        <p:nvPicPr>
          <p:cNvPr id="10" name="Picture 9" descr="Myth spider.png"/>
          <p:cNvPicPr>
            <a:picLocks noChangeAspect="1"/>
          </p:cNvPicPr>
          <p:nvPr/>
        </p:nvPicPr>
        <p:blipFill>
          <a:blip r:embed="rId3" cstate="print"/>
          <a:stretch>
            <a:fillRect/>
          </a:stretch>
        </p:blipFill>
        <p:spPr>
          <a:xfrm>
            <a:off x="3581400" y="4038600"/>
            <a:ext cx="1828800" cy="1924215"/>
          </a:xfrm>
          <a:prstGeom prst="rect">
            <a:avLst/>
          </a:prstGeom>
          <a:ln>
            <a:noFill/>
          </a:ln>
          <a:effectLst>
            <a:softEdge rad="112500"/>
          </a:effectLst>
        </p:spPr>
      </p:pic>
      <p:pic>
        <p:nvPicPr>
          <p:cNvPr id="11" name="Picture 10" descr="Myth totem pole.png"/>
          <p:cNvPicPr>
            <a:picLocks noChangeAspect="1"/>
          </p:cNvPicPr>
          <p:nvPr/>
        </p:nvPicPr>
        <p:blipFill>
          <a:blip r:embed="rId4" cstate="print"/>
          <a:stretch>
            <a:fillRect/>
          </a:stretch>
        </p:blipFill>
        <p:spPr>
          <a:xfrm>
            <a:off x="6019800" y="3276600"/>
            <a:ext cx="2362200" cy="3167361"/>
          </a:xfrm>
          <a:prstGeom prst="rect">
            <a:avLst/>
          </a:prstGeom>
          <a:ln>
            <a:noFill/>
          </a:ln>
          <a:effectLst>
            <a:softEdge rad="112500"/>
          </a:effectLst>
        </p:spPr>
      </p:pic>
      <p:sp>
        <p:nvSpPr>
          <p:cNvPr id="12" name="TextBox 11"/>
          <p:cNvSpPr txBox="1"/>
          <p:nvPr/>
        </p:nvSpPr>
        <p:spPr>
          <a:xfrm>
            <a:off x="5791200" y="6400800"/>
            <a:ext cx="2895600" cy="276999"/>
          </a:xfrm>
          <a:prstGeom prst="rect">
            <a:avLst/>
          </a:prstGeom>
          <a:noFill/>
        </p:spPr>
        <p:txBody>
          <a:bodyPr wrap="square" rtlCol="0">
            <a:spAutoFit/>
          </a:bodyPr>
          <a:lstStyle/>
          <a:p>
            <a:pPr algn="ctr"/>
            <a:r>
              <a:rPr lang="en-US" sz="1200" dirty="0" smtClean="0">
                <a:solidFill>
                  <a:schemeClr val="bg1"/>
                </a:solidFill>
              </a:rPr>
              <a:t>From www. flickr.com/photos/</a:t>
            </a:r>
            <a:r>
              <a:rPr lang="en-US" sz="1200" dirty="0" err="1" smtClean="0">
                <a:solidFill>
                  <a:schemeClr val="bg1"/>
                </a:solidFill>
              </a:rPr>
              <a:t>mharrsch</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april.baxter\AppData\Local\Microsoft\Windows\Temporary Internet Files\Content.IE5\GVAZ9GNM\MC900440125[1].wmf"/>
          <p:cNvPicPr>
            <a:picLocks noChangeAspect="1" noChangeArrowheads="1"/>
          </p:cNvPicPr>
          <p:nvPr/>
        </p:nvPicPr>
        <p:blipFill>
          <a:blip r:embed="rId2" cstate="print"/>
          <a:srcRect/>
          <a:stretch>
            <a:fillRect/>
          </a:stretch>
        </p:blipFill>
        <p:spPr bwMode="auto">
          <a:xfrm>
            <a:off x="-1" y="2438400"/>
            <a:ext cx="9164639" cy="2971800"/>
          </a:xfrm>
          <a:prstGeom prst="rect">
            <a:avLst/>
          </a:prstGeom>
          <a:noFill/>
        </p:spPr>
      </p:pic>
      <p:sp>
        <p:nvSpPr>
          <p:cNvPr id="2" name="Title 1"/>
          <p:cNvSpPr>
            <a:spLocks noGrp="1"/>
          </p:cNvSpPr>
          <p:nvPr>
            <p:ph type="title"/>
          </p:nvPr>
        </p:nvSpPr>
        <p:spPr>
          <a:xfrm>
            <a:off x="457200" y="457200"/>
            <a:ext cx="8382000" cy="664797"/>
          </a:xfrm>
        </p:spPr>
        <p:txBody>
          <a:bodyPr/>
          <a:lstStyle/>
          <a:p>
            <a:r>
              <a:rPr lang="en-US" dirty="0" smtClean="0"/>
              <a:t>Animals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Turn and talk: Where have you seen it?</a:t>
            </a:r>
            <a:endParaRPr lang="en-US" dirty="0"/>
          </a:p>
        </p:txBody>
      </p:sp>
      <p:pic>
        <p:nvPicPr>
          <p:cNvPr id="1031" name="Picture 7" descr="C:\Users\april.baxter\AppData\Local\Microsoft\Windows\Temporary Internet Files\Content.IE5\YA604Y4B\MM900234764[1].gif"/>
          <p:cNvPicPr>
            <a:picLocks noChangeAspect="1" noChangeArrowheads="1" noCrop="1"/>
          </p:cNvPicPr>
          <p:nvPr/>
        </p:nvPicPr>
        <p:blipFill>
          <a:blip r:embed="rId3" cstate="print"/>
          <a:srcRect/>
          <a:stretch>
            <a:fillRect/>
          </a:stretch>
        </p:blipFill>
        <p:spPr bwMode="auto">
          <a:xfrm>
            <a:off x="2057400" y="2438400"/>
            <a:ext cx="5074554" cy="309697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r>
              <a:rPr lang="en-US" dirty="0" smtClean="0"/>
              <a:t>Colors</a:t>
            </a:r>
            <a:endParaRPr lang="en-US" dirty="0"/>
          </a:p>
        </p:txBody>
      </p:sp>
      <p:sp>
        <p:nvSpPr>
          <p:cNvPr id="3" name="Content Placeholder 2"/>
          <p:cNvSpPr>
            <a:spLocks noGrp="1"/>
          </p:cNvSpPr>
          <p:nvPr>
            <p:ph idx="1"/>
          </p:nvPr>
        </p:nvSpPr>
        <p:spPr>
          <a:xfrm>
            <a:off x="381000" y="1412875"/>
            <a:ext cx="8382000" cy="886397"/>
          </a:xfrm>
        </p:spPr>
        <p:txBody>
          <a:bodyPr/>
          <a:lstStyle/>
          <a:p>
            <a:r>
              <a:rPr lang="en-US" dirty="0" smtClean="0"/>
              <a:t>Explanation: Colors are often used symbolically in myths.</a:t>
            </a:r>
            <a:endParaRPr lang="en-US" dirty="0"/>
          </a:p>
        </p:txBody>
      </p:sp>
      <p:sp>
        <p:nvSpPr>
          <p:cNvPr id="9" name="TextBox 8"/>
          <p:cNvSpPr txBox="1"/>
          <p:nvPr/>
        </p:nvSpPr>
        <p:spPr>
          <a:xfrm>
            <a:off x="2286000" y="6096000"/>
            <a:ext cx="4648200" cy="276999"/>
          </a:xfrm>
          <a:prstGeom prst="rect">
            <a:avLst/>
          </a:prstGeom>
          <a:noFill/>
        </p:spPr>
        <p:txBody>
          <a:bodyPr wrap="square" rtlCol="0">
            <a:spAutoFit/>
          </a:bodyPr>
          <a:lstStyle/>
          <a:p>
            <a:pPr algn="ctr"/>
            <a:r>
              <a:rPr lang="en-US" sz="1200" dirty="0" smtClean="0">
                <a:solidFill>
                  <a:schemeClr val="bg1"/>
                </a:solidFill>
              </a:rPr>
              <a:t>From http://norse-mythology.org</a:t>
            </a:r>
            <a:endParaRPr lang="en-US" sz="1200" dirty="0">
              <a:solidFill>
                <a:schemeClr val="bg1"/>
              </a:solidFill>
            </a:endParaRPr>
          </a:p>
        </p:txBody>
      </p:sp>
      <p:pic>
        <p:nvPicPr>
          <p:cNvPr id="6" name="Picture 5" descr="Myth Norse rainbow.jpg"/>
          <p:cNvPicPr>
            <a:picLocks noChangeAspect="1"/>
          </p:cNvPicPr>
          <p:nvPr/>
        </p:nvPicPr>
        <p:blipFill>
          <a:blip r:embed="rId2" cstate="print"/>
          <a:stretch>
            <a:fillRect/>
          </a:stretch>
        </p:blipFill>
        <p:spPr>
          <a:xfrm>
            <a:off x="1905000" y="2514600"/>
            <a:ext cx="5345373" cy="35814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Teal feathered clouds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C1384F3-9DC4-40BD-9E50-5F92B41C2C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1_Teal feathered clouds template Segoe</Template>
  <TotalTime>186</TotalTime>
  <Words>629</Words>
  <Application>Microsoft Office PowerPoint</Application>
  <PresentationFormat>On-screen Show (4:3)</PresentationFormat>
  <Paragraphs>78</Paragraphs>
  <Slides>24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Courier New</vt:lpstr>
      <vt:lpstr>Wingdings</vt:lpstr>
      <vt:lpstr>1_Teal feathered clouds template Segoe</vt:lpstr>
      <vt:lpstr>White with Courier font for code slides</vt:lpstr>
      <vt:lpstr>What patterns exist in myths?</vt:lpstr>
      <vt:lpstr>Natural Elements</vt:lpstr>
      <vt:lpstr>Natural Elements</vt:lpstr>
      <vt:lpstr>Natural Elements</vt:lpstr>
      <vt:lpstr>Natural Elements</vt:lpstr>
      <vt:lpstr>Animals</vt:lpstr>
      <vt:lpstr>Animals</vt:lpstr>
      <vt:lpstr>Animals</vt:lpstr>
      <vt:lpstr>Colors</vt:lpstr>
      <vt:lpstr>Colors</vt:lpstr>
      <vt:lpstr>Colors</vt:lpstr>
      <vt:lpstr>Colors</vt:lpstr>
      <vt:lpstr>Circles</vt:lpstr>
      <vt:lpstr>Circles</vt:lpstr>
      <vt:lpstr>Circles</vt:lpstr>
      <vt:lpstr>Creation</vt:lpstr>
      <vt:lpstr>Creation</vt:lpstr>
      <vt:lpstr>Creation</vt:lpstr>
      <vt:lpstr>Heroes</vt:lpstr>
      <vt:lpstr>Heroes</vt:lpstr>
      <vt:lpstr>Heroes</vt:lpstr>
      <vt:lpstr>Females</vt:lpstr>
      <vt:lpstr>Females</vt:lpstr>
      <vt:lpstr>Females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patterns exist in myths?</dc:title>
  <dc:creator>april.baxter</dc:creator>
  <cp:lastModifiedBy>Georgopoulos, Georgia</cp:lastModifiedBy>
  <cp:revision>21</cp:revision>
  <dcterms:created xsi:type="dcterms:W3CDTF">2013-10-02T20:43:48Z</dcterms:created>
  <dcterms:modified xsi:type="dcterms:W3CDTF">2017-02-13T18:13:44Z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TC102867789990</vt:lpwstr>
  </property>
</Properties>
</file>