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2"/>
  </p:sldMasterIdLst>
  <p:notesMasterIdLst>
    <p:notesMasterId r:id="rId16"/>
  </p:notesMasterIdLst>
  <p:sldIdLst>
    <p:sldId id="256" r:id="rId3"/>
    <p:sldId id="258" r:id="rId4"/>
    <p:sldId id="257" r:id="rId5"/>
    <p:sldId id="259" r:id="rId6"/>
    <p:sldId id="260" r:id="rId7"/>
    <p:sldId id="275" r:id="rId8"/>
    <p:sldId id="268" r:id="rId9"/>
    <p:sldId id="262" r:id="rId10"/>
    <p:sldId id="269" r:id="rId11"/>
    <p:sldId id="261" r:id="rId12"/>
    <p:sldId id="264" r:id="rId13"/>
    <p:sldId id="281"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7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2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66308" autoAdjust="0"/>
  </p:normalViewPr>
  <p:slideViewPr>
    <p:cSldViewPr showGuides="1">
      <p:cViewPr varScale="1">
        <p:scale>
          <a:sx n="49" d="100"/>
          <a:sy n="49" d="100"/>
        </p:scale>
        <p:origin x="1992" y="48"/>
      </p:cViewPr>
      <p:guideLst>
        <p:guide orient="horz" pos="4319"/>
        <p:guide pos="57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018B1-87F2-47D9-A732-739697313DBA}"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15578-2015-46EF-9D5A-26CAEA7A6E1E}" type="slidenum">
              <a:rPr lang="en-US" smtClean="0"/>
              <a:pPr/>
              <a:t>‹#›</a:t>
            </a:fld>
            <a:endParaRPr lang="en-US"/>
          </a:p>
        </p:txBody>
      </p:sp>
    </p:spTree>
    <p:extLst>
      <p:ext uri="{BB962C8B-B14F-4D97-AF65-F5344CB8AC3E}">
        <p14:creationId xmlns:p14="http://schemas.microsoft.com/office/powerpoint/2010/main" val="1268236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415578-2015-46EF-9D5A-26CAEA7A6E1E}" type="slidenum">
              <a:rPr lang="en-US" smtClean="0"/>
              <a:pPr/>
              <a:t>1</a:t>
            </a:fld>
            <a:endParaRPr lang="en-US"/>
          </a:p>
        </p:txBody>
      </p:sp>
    </p:spTree>
    <p:extLst>
      <p:ext uri="{BB962C8B-B14F-4D97-AF65-F5344CB8AC3E}">
        <p14:creationId xmlns:p14="http://schemas.microsoft.com/office/powerpoint/2010/main" val="2122468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a:t>
            </a:r>
            <a:r>
              <a:rPr lang="en-GB" baseline="0" dirty="0" smtClean="0"/>
              <a:t> more often accepted that behaviour is a result of the interaction between nature and nurture, or biology and the environment.</a:t>
            </a:r>
            <a:endParaRPr lang="en-GB" dirty="0" smtClean="0"/>
          </a:p>
          <a:p>
            <a:endParaRPr lang="en-GB" dirty="0" smtClean="0"/>
          </a:p>
          <a:p>
            <a:r>
              <a:rPr lang="en-GB" dirty="0" smtClean="0"/>
              <a:t>One view is that people may construct or contribute to their own environments. For example, an individual’s characteristics</a:t>
            </a:r>
            <a:r>
              <a:rPr lang="en-GB" baseline="0" dirty="0" smtClean="0"/>
              <a:t> (which may be innate) such as temperament, gender, or level of aggression, may </a:t>
            </a:r>
            <a:r>
              <a:rPr lang="en-GB" baseline="0" dirty="0" err="1" smtClean="0"/>
              <a:t>ellicit</a:t>
            </a:r>
            <a:r>
              <a:rPr lang="en-GB" baseline="0" dirty="0" smtClean="0"/>
              <a:t> particular responses from other people, which may in turn influence the individual’s behaviour.</a:t>
            </a:r>
          </a:p>
          <a:p>
            <a:r>
              <a:rPr lang="en-GB" baseline="0" dirty="0" smtClean="0"/>
              <a:t>Others take a view which states that an individuals genes are seen as setting upper and lower limits for their potential behaviour. Where within these limits an individual’s behaviour falls may be determined by the environment.</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10</a:t>
            </a:fld>
            <a:endParaRPr lang="en-US"/>
          </a:p>
        </p:txBody>
      </p:sp>
    </p:spTree>
    <p:extLst>
      <p:ext uri="{BB962C8B-B14F-4D97-AF65-F5344CB8AC3E}">
        <p14:creationId xmlns:p14="http://schemas.microsoft.com/office/powerpoint/2010/main" val="316228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Rutter</a:t>
            </a:r>
            <a:r>
              <a:rPr lang="en-GB" baseline="0" dirty="0" smtClean="0"/>
              <a:t> and </a:t>
            </a:r>
            <a:r>
              <a:rPr lang="en-GB" baseline="0" dirty="0" err="1" smtClean="0"/>
              <a:t>Rutter</a:t>
            </a:r>
            <a:r>
              <a:rPr lang="en-GB" baseline="0" dirty="0" smtClean="0"/>
              <a:t> thought that it was too simplistic to just say that children are either born aggressive or learn aggression, and instead suggested that children pay exhibit aggressive characteristics which in turn causes people around them to respond in a hostile or aggressive manner. This aggressive response then acts to reinforce the child’s aggressive behaviour, beliefs and tendencies.</a:t>
            </a:r>
          </a:p>
          <a:p>
            <a:endParaRPr lang="en-GB" baseline="0" dirty="0" smtClean="0"/>
          </a:p>
          <a:p>
            <a:r>
              <a:rPr lang="en-GB" baseline="0" dirty="0" smtClean="0"/>
              <a:t>They suggest that aggressive children tend to experience aggressive environments partly because they elicit aggressive responses in others.</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11</a:t>
            </a:fld>
            <a:endParaRPr lang="en-US"/>
          </a:p>
        </p:txBody>
      </p:sp>
    </p:spTree>
    <p:extLst>
      <p:ext uri="{BB962C8B-B14F-4D97-AF65-F5344CB8AC3E}">
        <p14:creationId xmlns:p14="http://schemas.microsoft.com/office/powerpoint/2010/main" val="2100448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12</a:t>
            </a:fld>
            <a:endParaRPr lang="en-US"/>
          </a:p>
        </p:txBody>
      </p:sp>
    </p:spTree>
    <p:extLst>
      <p:ext uri="{BB962C8B-B14F-4D97-AF65-F5344CB8AC3E}">
        <p14:creationId xmlns:p14="http://schemas.microsoft.com/office/powerpoint/2010/main" val="218768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nature</a:t>
            </a:r>
            <a:r>
              <a:rPr lang="en-GB" baseline="0" dirty="0" smtClean="0"/>
              <a:t> side of the debate suggests behaviour is cause by characteristics we are born with- the innate </a:t>
            </a:r>
            <a:r>
              <a:rPr lang="en-GB" baseline="0" dirty="0" err="1" smtClean="0"/>
              <a:t>characterisitcs</a:t>
            </a:r>
            <a:r>
              <a:rPr lang="en-GB" baseline="0" dirty="0" smtClean="0"/>
              <a:t>, which are usually physiological or biological.</a:t>
            </a:r>
            <a:r>
              <a:rPr lang="en-GB" dirty="0" smtClean="0"/>
              <a:t> People behave the way they do because they are animals who act in accordance with their animal instincts (</a:t>
            </a:r>
            <a:r>
              <a:rPr lang="en-GB" b="1" dirty="0" smtClean="0"/>
              <a:t>innate characteristics) </a:t>
            </a:r>
            <a:r>
              <a:rPr lang="en-GB" dirty="0" smtClean="0"/>
              <a:t>and are  </a:t>
            </a:r>
            <a:r>
              <a:rPr lang="en-GB" b="1" i="1" dirty="0" smtClean="0">
                <a:solidFill>
                  <a:schemeClr val="hlink"/>
                </a:solidFill>
              </a:rPr>
              <a:t>determined by their biology.</a:t>
            </a:r>
            <a:endParaRPr lang="en-GB" sz="800" b="1" i="1" dirty="0" smtClean="0">
              <a:solidFill>
                <a:schemeClr val="hlink"/>
              </a:solidFill>
            </a:endParaRPr>
          </a:p>
          <a:p>
            <a:r>
              <a:rPr lang="en-GB" dirty="0" smtClean="0"/>
              <a:t>These characteristics are inherited from</a:t>
            </a:r>
            <a:r>
              <a:rPr lang="en-GB" baseline="0" dirty="0" smtClean="0"/>
              <a:t> our ancestors, and form our genetic makeup</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2</a:t>
            </a:fld>
            <a:endParaRPr lang="en-US"/>
          </a:p>
        </p:txBody>
      </p:sp>
    </p:spTree>
    <p:extLst>
      <p:ext uri="{BB962C8B-B14F-4D97-AF65-F5344CB8AC3E}">
        <p14:creationId xmlns:p14="http://schemas.microsoft.com/office/powerpoint/2010/main" val="2892033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nature argument</a:t>
            </a:r>
            <a:r>
              <a:rPr lang="en-GB" baseline="0" dirty="0" smtClean="0"/>
              <a:t> suggests that our genes pre-programmed all our behaviours. All possible behaviours are present from conception however whilst some are expressed from birth others are pre-programmed to emerge as we mature. The nature side of the debate is therefore a developmental approach, </a:t>
            </a:r>
            <a:r>
              <a:rPr lang="en-GB" dirty="0" smtClean="0"/>
              <a:t>behaviour change is caused by age and maturation.</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3</a:t>
            </a:fld>
            <a:endParaRPr lang="en-US"/>
          </a:p>
        </p:txBody>
      </p:sp>
    </p:spTree>
    <p:extLst>
      <p:ext uri="{BB962C8B-B14F-4D97-AF65-F5344CB8AC3E}">
        <p14:creationId xmlns:p14="http://schemas.microsoft.com/office/powerpoint/2010/main" val="80939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 the other hand, the nature side of the debate suggests that people behave the way they do because they are </a:t>
            </a:r>
            <a:r>
              <a:rPr lang="en-GB" b="1" i="1" dirty="0" smtClean="0">
                <a:solidFill>
                  <a:schemeClr val="hlink"/>
                </a:solidFill>
              </a:rPr>
              <a:t>determined</a:t>
            </a:r>
            <a:r>
              <a:rPr lang="en-GB" dirty="0" smtClean="0"/>
              <a:t> by the</a:t>
            </a:r>
            <a:r>
              <a:rPr lang="en-GB" b="1" dirty="0" smtClean="0"/>
              <a:t> things other people teach them</a:t>
            </a:r>
            <a:r>
              <a:rPr lang="en-GB" dirty="0" smtClean="0"/>
              <a:t>, the </a:t>
            </a:r>
            <a:r>
              <a:rPr lang="en-GB" b="1" dirty="0" smtClean="0"/>
              <a:t>things they observe</a:t>
            </a:r>
            <a:r>
              <a:rPr lang="en-GB" dirty="0" smtClean="0"/>
              <a:t>, and because of the </a:t>
            </a:r>
            <a:r>
              <a:rPr lang="en-GB" b="1" dirty="0" smtClean="0"/>
              <a:t>different situations </a:t>
            </a:r>
            <a:r>
              <a:rPr lang="en-GB" dirty="0" smtClean="0"/>
              <a:t>they are in.</a:t>
            </a:r>
          </a:p>
          <a:p>
            <a:r>
              <a:rPr lang="en-GB" dirty="0" smtClean="0"/>
              <a:t>Like the nature</a:t>
            </a:r>
            <a:r>
              <a:rPr lang="en-GB" baseline="0" dirty="0" smtClean="0"/>
              <a:t> side, the nurture side is also a determinist view as it proposes all human behaviour is the result of interactions with the environment.</a:t>
            </a:r>
            <a:endParaRPr lang="en-GB" dirty="0" smtClean="0"/>
          </a:p>
        </p:txBody>
      </p:sp>
      <p:sp>
        <p:nvSpPr>
          <p:cNvPr id="4" name="Slide Number Placeholder 3"/>
          <p:cNvSpPr>
            <a:spLocks noGrp="1"/>
          </p:cNvSpPr>
          <p:nvPr>
            <p:ph type="sldNum" sz="quarter" idx="10"/>
          </p:nvPr>
        </p:nvSpPr>
        <p:spPr/>
        <p:txBody>
          <a:bodyPr/>
          <a:lstStyle/>
          <a:p>
            <a:fld id="{7D415578-2015-46EF-9D5A-26CAEA7A6E1E}" type="slidenum">
              <a:rPr lang="en-US" smtClean="0"/>
              <a:pPr/>
              <a:t>4</a:t>
            </a:fld>
            <a:endParaRPr lang="en-US"/>
          </a:p>
        </p:txBody>
      </p:sp>
    </p:spTree>
    <p:extLst>
      <p:ext uri="{BB962C8B-B14F-4D97-AF65-F5344CB8AC3E}">
        <p14:creationId xmlns:p14="http://schemas.microsoft.com/office/powerpoint/2010/main" val="3904135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5</a:t>
            </a:fld>
            <a:endParaRPr lang="en-US"/>
          </a:p>
        </p:txBody>
      </p:sp>
    </p:spTree>
    <p:extLst>
      <p:ext uri="{BB962C8B-B14F-4D97-AF65-F5344CB8AC3E}">
        <p14:creationId xmlns:p14="http://schemas.microsoft.com/office/powerpoint/2010/main" val="69269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Developmental</a:t>
            </a:r>
            <a:r>
              <a:rPr lang="en-GB" baseline="0" dirty="0" smtClean="0"/>
              <a:t> approach example</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6</a:t>
            </a:fld>
            <a:endParaRPr lang="en-US"/>
          </a:p>
        </p:txBody>
      </p:sp>
    </p:spTree>
    <p:extLst>
      <p:ext uri="{BB962C8B-B14F-4D97-AF65-F5344CB8AC3E}">
        <p14:creationId xmlns:p14="http://schemas.microsoft.com/office/powerpoint/2010/main" val="11014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Twin and adoption studies are used to show how</a:t>
            </a:r>
            <a:r>
              <a:rPr lang="en-GB" baseline="0" dirty="0" smtClean="0"/>
              <a:t> much of a behaviour or trait is due to genetics or due to the environment. Identical twins have identical twins- this means they share 100% of their genes, where as non-identical fraternal twins share only half of their genes- 50%.</a:t>
            </a:r>
          </a:p>
          <a:p>
            <a:endParaRPr lang="en-GB" baseline="0" dirty="0" smtClean="0"/>
          </a:p>
          <a:p>
            <a:r>
              <a:rPr lang="en-GB" baseline="0" dirty="0" smtClean="0"/>
              <a:t>Genetic effects can therefore be shown when the correlations within each group is compared with the correlations between each group. This can be added to the correlations found with other relatives as parents share 50% of their genes, siblings share 25%, and cousins share 12.5%.</a:t>
            </a:r>
          </a:p>
          <a:p>
            <a:endParaRPr lang="en-GB" baseline="0" dirty="0" smtClean="0"/>
          </a:p>
          <a:p>
            <a:r>
              <a:rPr lang="en-GB" baseline="0" dirty="0" smtClean="0"/>
              <a:t>Adoptive children are included in analysis to help separate the effects of growing up in shared environments. Adopted children’s similarity to their biological parents reflects genetic similarity and eliminates environmental factors. Adopted children with adopted parent similarity reflects environmental similarity and eliminates genetic similarity. </a:t>
            </a:r>
          </a:p>
          <a:p>
            <a:endParaRPr lang="en-GB" baseline="0" dirty="0" smtClean="0"/>
          </a:p>
          <a:p>
            <a:r>
              <a:rPr lang="en-GB" baseline="0" dirty="0" smtClean="0"/>
              <a:t>Variations between identical twins must be the consequences of the shared environmental influences.</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7</a:t>
            </a:fld>
            <a:endParaRPr lang="en-US"/>
          </a:p>
        </p:txBody>
      </p:sp>
    </p:spTree>
    <p:extLst>
      <p:ext uri="{BB962C8B-B14F-4D97-AF65-F5344CB8AC3E}">
        <p14:creationId xmlns:p14="http://schemas.microsoft.com/office/powerpoint/2010/main" val="1641793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order to</a:t>
            </a:r>
            <a:r>
              <a:rPr lang="en-GB" baseline="0" dirty="0" smtClean="0"/>
              <a:t> determine whether schizophrenia, a serious mental illness has a genetic link, </a:t>
            </a:r>
            <a:r>
              <a:rPr lang="en-GB" dirty="0" err="1" smtClean="0"/>
              <a:t>Gottesman</a:t>
            </a:r>
            <a:r>
              <a:rPr lang="en-GB" dirty="0" smtClean="0"/>
              <a:t> and shields carried out a </a:t>
            </a:r>
            <a:r>
              <a:rPr lang="en-GB" dirty="0" err="1" smtClean="0"/>
              <a:t>compreshensive</a:t>
            </a:r>
            <a:r>
              <a:rPr lang="en-GB" dirty="0" smtClean="0"/>
              <a:t> review</a:t>
            </a:r>
            <a:r>
              <a:rPr lang="en-GB" baseline="0" dirty="0" smtClean="0"/>
              <a:t> of twin and adoption studies. The concordance rates – how often both twins were diagnosed with schizophrenia was compared for monozygotic- identical, and </a:t>
            </a:r>
            <a:r>
              <a:rPr lang="en-GB" baseline="0" dirty="0" err="1" smtClean="0"/>
              <a:t>dyzgotic</a:t>
            </a:r>
            <a:r>
              <a:rPr lang="en-GB" baseline="0" dirty="0" smtClean="0"/>
              <a:t>- non-identical twins. In adoption studies, biological parents and siblings and adoptive parents and siblings were compared to separate out the contribution of genetics and environment on the development of the disorder.</a:t>
            </a:r>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8</a:t>
            </a:fld>
            <a:endParaRPr lang="en-US"/>
          </a:p>
        </p:txBody>
      </p:sp>
    </p:spTree>
    <p:extLst>
      <p:ext uri="{BB962C8B-B14F-4D97-AF65-F5344CB8AC3E}">
        <p14:creationId xmlns:p14="http://schemas.microsoft.com/office/powerpoint/2010/main" val="3721427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Twin studies have</a:t>
            </a:r>
            <a:r>
              <a:rPr lang="en-GB" baseline="0" dirty="0" smtClean="0"/>
              <a:t> also been used to show the heritability of IQ. </a:t>
            </a:r>
            <a:r>
              <a:rPr lang="en-GB" dirty="0" err="1" smtClean="0"/>
              <a:t>Plomin</a:t>
            </a:r>
            <a:r>
              <a:rPr lang="en-GB" dirty="0" smtClean="0"/>
              <a:t> found that when the IQ scores of identical and non-identical</a:t>
            </a:r>
            <a:r>
              <a:rPr lang="en-GB" baseline="0" dirty="0" smtClean="0"/>
              <a:t> twins living both together or apart were studied the overall heritability of IQ was about 0.68, or another way, 68% of IQ was due to genetic influences. </a:t>
            </a:r>
          </a:p>
          <a:p>
            <a:endParaRPr lang="en-GB" baseline="0" dirty="0" smtClean="0"/>
          </a:p>
          <a:p>
            <a:r>
              <a:rPr lang="en-GB" baseline="0" dirty="0" smtClean="0"/>
              <a:t>When only identical twins who were raised apart were studied the correlation increased to 0.74, meaning twins who share 100% of their DNA but grow up in different environments still have IQ scores that are 74% similar- the genetic influence is greater than the environmental influence. </a:t>
            </a:r>
          </a:p>
          <a:p>
            <a:endParaRPr lang="en-GB" baseline="0" dirty="0" smtClean="0"/>
          </a:p>
          <a:p>
            <a:r>
              <a:rPr lang="en-GB" baseline="0" dirty="0" smtClean="0"/>
              <a:t>Whilst genetics seem to be the biggest influence on IQ the environment must also have an influence, in identical twins 26% of the difference in scores must be due to environmental factors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D415578-2015-46EF-9D5A-26CAEA7A6E1E}" type="slidenum">
              <a:rPr lang="en-US" smtClean="0"/>
              <a:pPr/>
              <a:t>9</a:t>
            </a:fld>
            <a:endParaRPr lang="en-US"/>
          </a:p>
        </p:txBody>
      </p:sp>
    </p:spTree>
    <p:extLst>
      <p:ext uri="{BB962C8B-B14F-4D97-AF65-F5344CB8AC3E}">
        <p14:creationId xmlns:p14="http://schemas.microsoft.com/office/powerpoint/2010/main" val="333723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225BC7-318E-4EFA-81E0-89EBFD5C0491}"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383994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25BC7-318E-4EFA-81E0-89EBFD5C0491}"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261476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25BC7-318E-4EFA-81E0-89EBFD5C0491}"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375216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25BC7-318E-4EFA-81E0-89EBFD5C049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82580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25BC7-318E-4EFA-81E0-89EBFD5C0491}"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332333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225BC7-318E-4EFA-81E0-89EBFD5C0491}"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46357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225BC7-318E-4EFA-81E0-89EBFD5C0491}" type="datetimeFigureOut">
              <a:rPr lang="en-US" smtClean="0"/>
              <a:pPr/>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419085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225BC7-318E-4EFA-81E0-89EBFD5C0491}" type="datetimeFigureOut">
              <a:rPr lang="en-US" smtClean="0"/>
              <a:pPr/>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287726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25BC7-318E-4EFA-81E0-89EBFD5C0491}"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171453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25BC7-318E-4EFA-81E0-89EBFD5C0491}"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320284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25BC7-318E-4EFA-81E0-89EBFD5C0491}"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1CABB-163A-4624-A577-2A205A6A7646}" type="slidenum">
              <a:rPr lang="en-US" smtClean="0"/>
              <a:pPr/>
              <a:t>‹#›</a:t>
            </a:fld>
            <a:endParaRPr lang="en-US"/>
          </a:p>
        </p:txBody>
      </p:sp>
    </p:spTree>
    <p:extLst>
      <p:ext uri="{BB962C8B-B14F-4D97-AF65-F5344CB8AC3E}">
        <p14:creationId xmlns:p14="http://schemas.microsoft.com/office/powerpoint/2010/main" val="297105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225BC7-318E-4EFA-81E0-89EBFD5C0491}" type="datetimeFigureOut">
              <a:rPr lang="en-US" smtClean="0"/>
              <a:pPr/>
              <a:t>12/5/2016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51CABB-163A-4624-A577-2A205A6A7646}" type="slidenum">
              <a:rPr lang="en-US" smtClean="0"/>
              <a:pPr/>
              <a:t>‹#›</a:t>
            </a:fld>
            <a:endParaRPr lang="en-US" dirty="0"/>
          </a:p>
        </p:txBody>
      </p:sp>
    </p:spTree>
    <p:extLst>
      <p:ext uri="{BB962C8B-B14F-4D97-AF65-F5344CB8AC3E}">
        <p14:creationId xmlns:p14="http://schemas.microsoft.com/office/powerpoint/2010/main" val="34544976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Trc2dJgeyv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1470025"/>
          </a:xfrm>
        </p:spPr>
        <p:txBody>
          <a:bodyPr/>
          <a:lstStyle/>
          <a:p>
            <a:r>
              <a:rPr lang="en-US" dirty="0" smtClean="0">
                <a:solidFill>
                  <a:srgbClr val="002060"/>
                </a:solidFill>
              </a:rPr>
              <a:t>Debate: </a:t>
            </a:r>
            <a:r>
              <a:rPr lang="en-US" dirty="0" smtClean="0">
                <a:solidFill>
                  <a:srgbClr val="00B050"/>
                </a:solidFill>
              </a:rPr>
              <a:t>Nature</a:t>
            </a:r>
            <a:r>
              <a:rPr lang="en-US" dirty="0" smtClean="0">
                <a:solidFill>
                  <a:srgbClr val="002060"/>
                </a:solidFill>
              </a:rPr>
              <a:t> and </a:t>
            </a:r>
            <a:r>
              <a:rPr lang="en-US" dirty="0" smtClean="0">
                <a:solidFill>
                  <a:srgbClr val="7030A0"/>
                </a:solidFill>
              </a:rPr>
              <a:t>Nurture</a:t>
            </a:r>
            <a:endParaRPr lang="en-US" dirty="0">
              <a:solidFill>
                <a:srgbClr val="7030A0"/>
              </a:solidFill>
            </a:endParaRPr>
          </a:p>
        </p:txBody>
      </p:sp>
      <p:sp>
        <p:nvSpPr>
          <p:cNvPr id="3" name="Subtitle 2"/>
          <p:cNvSpPr>
            <a:spLocks noGrp="1"/>
          </p:cNvSpPr>
          <p:nvPr>
            <p:ph type="subTitle" idx="1"/>
          </p:nvPr>
        </p:nvSpPr>
        <p:spPr>
          <a:xfrm>
            <a:off x="142844" y="4929198"/>
            <a:ext cx="8786842" cy="1752600"/>
          </a:xfrm>
        </p:spPr>
        <p:txBody>
          <a:bodyPr anchor="ctr">
            <a:noAutofit/>
          </a:bodyPr>
          <a:lstStyle/>
          <a:p>
            <a:r>
              <a:rPr lang="en-US" sz="3400" dirty="0" smtClean="0"/>
              <a:t>The degree to which human behaviour is  determined by genetics/biology (</a:t>
            </a:r>
            <a:r>
              <a:rPr lang="en-US" sz="3400" dirty="0" smtClean="0">
                <a:solidFill>
                  <a:srgbClr val="00B050"/>
                </a:solidFill>
              </a:rPr>
              <a:t>nature</a:t>
            </a:r>
            <a:r>
              <a:rPr lang="en-US" sz="3400" dirty="0" smtClean="0"/>
              <a:t>) or learned through interacting with the environment (</a:t>
            </a:r>
            <a:r>
              <a:rPr lang="en-US" sz="3400" dirty="0" smtClean="0">
                <a:solidFill>
                  <a:srgbClr val="7030A0"/>
                </a:solidFill>
              </a:rPr>
              <a:t>nurture</a:t>
            </a:r>
            <a:r>
              <a:rPr lang="en-US" sz="3400" dirty="0" smtClean="0"/>
              <a:t>)</a:t>
            </a:r>
            <a:endParaRPr lang="en-US" sz="3400" dirty="0"/>
          </a:p>
        </p:txBody>
      </p:sp>
      <p:pic>
        <p:nvPicPr>
          <p:cNvPr id="5122" name="Picture 2" descr="http://www.adoptionblogs.com/media/FosterAdoption/nature_nurture.jpg"/>
          <p:cNvPicPr>
            <a:picLocks noChangeAspect="1" noChangeArrowheads="1"/>
          </p:cNvPicPr>
          <p:nvPr/>
        </p:nvPicPr>
        <p:blipFill>
          <a:blip r:embed="rId3"/>
          <a:srcRect/>
          <a:stretch>
            <a:fillRect/>
          </a:stretch>
        </p:blipFill>
        <p:spPr bwMode="auto">
          <a:xfrm>
            <a:off x="4860032" y="1601765"/>
            <a:ext cx="3571900" cy="247530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l"/>
            <a:r>
              <a:rPr lang="en-GB" dirty="0" smtClean="0">
                <a:solidFill>
                  <a:srgbClr val="00B050"/>
                </a:solidFill>
              </a:rPr>
              <a:t>	Nature		 </a:t>
            </a:r>
            <a:r>
              <a:rPr lang="en-GB" dirty="0" smtClean="0">
                <a:solidFill>
                  <a:srgbClr val="7030A0"/>
                </a:solidFill>
              </a:rPr>
              <a:t>Nurture </a:t>
            </a:r>
            <a:r>
              <a:rPr lang="en-GB" b="0" dirty="0" smtClean="0">
                <a:solidFill>
                  <a:schemeClr val="tx1"/>
                </a:solidFill>
              </a:rPr>
              <a:t>Interaction</a:t>
            </a:r>
            <a:endParaRPr lang="en-GB" b="0" dirty="0">
              <a:solidFill>
                <a:srgbClr val="00B050"/>
              </a:solidFill>
            </a:endParaRPr>
          </a:p>
        </p:txBody>
      </p:sp>
      <p:sp>
        <p:nvSpPr>
          <p:cNvPr id="3" name="Content Placeholder 2"/>
          <p:cNvSpPr>
            <a:spLocks noGrp="1"/>
          </p:cNvSpPr>
          <p:nvPr>
            <p:ph idx="1"/>
          </p:nvPr>
        </p:nvSpPr>
        <p:spPr>
          <a:xfrm>
            <a:off x="214282" y="928670"/>
            <a:ext cx="8715436" cy="5929330"/>
          </a:xfrm>
        </p:spPr>
        <p:txBody>
          <a:bodyPr>
            <a:normAutofit/>
          </a:bodyPr>
          <a:lstStyle/>
          <a:p>
            <a:r>
              <a:rPr lang="en-GB" sz="2700" dirty="0" smtClean="0"/>
              <a:t>Behaviour is  often a result of the interaction between </a:t>
            </a:r>
            <a:r>
              <a:rPr lang="en-GB" sz="2700" dirty="0" smtClean="0">
                <a:solidFill>
                  <a:srgbClr val="00B050"/>
                </a:solidFill>
              </a:rPr>
              <a:t>nature </a:t>
            </a:r>
            <a:r>
              <a:rPr lang="en-GB" sz="2700" b="1" dirty="0" smtClean="0">
                <a:solidFill>
                  <a:schemeClr val="tx1"/>
                </a:solidFill>
              </a:rPr>
              <a:t>AND </a:t>
            </a:r>
            <a:r>
              <a:rPr lang="en-GB" sz="2700" dirty="0" smtClean="0">
                <a:solidFill>
                  <a:srgbClr val="7030A0"/>
                </a:solidFill>
              </a:rPr>
              <a:t>nurture.</a:t>
            </a:r>
          </a:p>
          <a:p>
            <a:r>
              <a:rPr lang="en-GB" sz="2700" dirty="0" smtClean="0">
                <a:solidFill>
                  <a:schemeClr val="tx1"/>
                </a:solidFill>
              </a:rPr>
              <a:t>An individuals characteristics may elicit particular responses in other people e.g. </a:t>
            </a:r>
          </a:p>
          <a:p>
            <a:pPr>
              <a:buNone/>
            </a:pPr>
            <a:r>
              <a:rPr lang="en-GB" sz="2700" dirty="0" smtClean="0">
                <a:solidFill>
                  <a:srgbClr val="7030A0"/>
                </a:solidFill>
              </a:rPr>
              <a:t>	</a:t>
            </a:r>
            <a:r>
              <a:rPr lang="en-GB" sz="2700" b="1" dirty="0" err="1" smtClean="0">
                <a:solidFill>
                  <a:schemeClr val="tx1"/>
                </a:solidFill>
              </a:rPr>
              <a:t>Temprament</a:t>
            </a:r>
            <a:r>
              <a:rPr lang="en-GB" sz="2700" b="1" dirty="0" smtClean="0">
                <a:solidFill>
                  <a:schemeClr val="tx1"/>
                </a:solidFill>
              </a:rPr>
              <a:t>: </a:t>
            </a:r>
            <a:r>
              <a:rPr lang="en-GB" sz="2700" dirty="0" smtClean="0">
                <a:solidFill>
                  <a:schemeClr val="tx1"/>
                </a:solidFill>
              </a:rPr>
              <a:t>how active, responsive or emotional an infant is influences in part determines their caregivers responses.</a:t>
            </a:r>
          </a:p>
          <a:p>
            <a:pPr>
              <a:buNone/>
            </a:pPr>
            <a:r>
              <a:rPr lang="en-GB" sz="2700" dirty="0" smtClean="0">
                <a:solidFill>
                  <a:schemeClr val="tx1"/>
                </a:solidFill>
              </a:rPr>
              <a:t>	</a:t>
            </a:r>
            <a:r>
              <a:rPr lang="en-GB" sz="2700" b="1" dirty="0" smtClean="0">
                <a:solidFill>
                  <a:schemeClr val="tx1"/>
                </a:solidFill>
              </a:rPr>
              <a:t>Gender: </a:t>
            </a:r>
            <a:r>
              <a:rPr lang="en-GB" sz="2700" dirty="0" smtClean="0">
                <a:solidFill>
                  <a:schemeClr val="tx1"/>
                </a:solidFill>
              </a:rPr>
              <a:t>people tend to react differently to boys and girls due to expectations of masculine and feminine characteristics.</a:t>
            </a:r>
          </a:p>
          <a:p>
            <a:r>
              <a:rPr lang="en-GB" sz="2700" b="1" dirty="0" smtClean="0"/>
              <a:t>Aggression: </a:t>
            </a:r>
            <a:r>
              <a:rPr lang="en-GB" sz="2700" dirty="0" smtClean="0"/>
              <a:t>Displaying aggressive behaviour  create particular responses from other people.</a:t>
            </a:r>
          </a:p>
        </p:txBody>
      </p:sp>
      <p:sp>
        <p:nvSpPr>
          <p:cNvPr id="5" name="Right Arrow 4"/>
          <p:cNvSpPr/>
          <p:nvPr/>
        </p:nvSpPr>
        <p:spPr>
          <a:xfrm>
            <a:off x="2857488" y="50004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rot="10800000">
            <a:off x="3286116" y="50004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1143000"/>
          </a:xfrm>
        </p:spPr>
        <p:txBody>
          <a:bodyPr>
            <a:normAutofit/>
          </a:bodyPr>
          <a:lstStyle/>
          <a:p>
            <a:r>
              <a:rPr lang="en-GB" dirty="0" smtClean="0">
                <a:solidFill>
                  <a:srgbClr val="00B050"/>
                </a:solidFill>
              </a:rPr>
              <a:t>Nature		 </a:t>
            </a:r>
            <a:r>
              <a:rPr lang="en-GB" dirty="0" smtClean="0">
                <a:solidFill>
                  <a:srgbClr val="7030A0"/>
                </a:solidFill>
              </a:rPr>
              <a:t>Nurture </a:t>
            </a:r>
            <a:r>
              <a:rPr lang="en-GB" b="0" dirty="0" smtClean="0">
                <a:solidFill>
                  <a:schemeClr val="tx1"/>
                </a:solidFill>
              </a:rPr>
              <a:t>Interaction</a:t>
            </a:r>
            <a:br>
              <a:rPr lang="en-GB" b="0" dirty="0" smtClean="0">
                <a:solidFill>
                  <a:schemeClr val="tx1"/>
                </a:solidFill>
              </a:rPr>
            </a:br>
            <a:r>
              <a:rPr lang="en-GB" dirty="0" smtClean="0">
                <a:solidFill>
                  <a:schemeClr val="tx1"/>
                </a:solidFill>
              </a:rPr>
              <a:t>Evidence</a:t>
            </a:r>
            <a:endParaRPr lang="en-GB" dirty="0"/>
          </a:p>
        </p:txBody>
      </p:sp>
      <p:sp>
        <p:nvSpPr>
          <p:cNvPr id="3" name="Content Placeholder 2"/>
          <p:cNvSpPr>
            <a:spLocks noGrp="1"/>
          </p:cNvSpPr>
          <p:nvPr>
            <p:ph idx="1"/>
          </p:nvPr>
        </p:nvSpPr>
        <p:spPr>
          <a:xfrm>
            <a:off x="0" y="1357298"/>
            <a:ext cx="9144000" cy="5500702"/>
          </a:xfrm>
        </p:spPr>
        <p:txBody>
          <a:bodyPr/>
          <a:lstStyle/>
          <a:p>
            <a:r>
              <a:rPr lang="en-GB" b="1" dirty="0" err="1" smtClean="0"/>
              <a:t>Rutter</a:t>
            </a:r>
            <a:r>
              <a:rPr lang="en-GB" b="1" dirty="0" smtClean="0"/>
              <a:t> and </a:t>
            </a:r>
            <a:r>
              <a:rPr lang="en-GB" b="1" dirty="0" err="1" smtClean="0"/>
              <a:t>Rutter</a:t>
            </a:r>
            <a:r>
              <a:rPr lang="en-GB" b="1" dirty="0" smtClean="0"/>
              <a:t> (1993) Aggression	hostility</a:t>
            </a:r>
          </a:p>
          <a:p>
            <a:pPr>
              <a:buNone/>
            </a:pPr>
            <a:r>
              <a:rPr lang="en-GB" b="1" dirty="0" smtClean="0"/>
              <a:t>  </a:t>
            </a:r>
            <a:r>
              <a:rPr lang="en-GB" sz="3000" b="1" dirty="0" smtClean="0"/>
              <a:t>- </a:t>
            </a:r>
            <a:r>
              <a:rPr lang="en-GB" sz="3000" dirty="0" smtClean="0"/>
              <a:t>Described how aggressive children think and behave in ways that lead other children to respond to them in a hostile manner. </a:t>
            </a:r>
            <a:endParaRPr lang="en-GB" sz="1500" dirty="0" smtClean="0"/>
          </a:p>
          <a:p>
            <a:pPr>
              <a:buNone/>
            </a:pPr>
            <a:endParaRPr lang="en-GB" sz="1500" dirty="0" smtClean="0"/>
          </a:p>
          <a:p>
            <a:pPr>
              <a:buNone/>
            </a:pPr>
            <a:r>
              <a:rPr lang="en-GB" sz="3000" dirty="0" smtClean="0"/>
              <a:t>   -This then reinforces the antisocial child’s view of the world. Thus, aggressive children tend to experience aggressive environments partly because they elicit aggressive responses.</a:t>
            </a:r>
            <a:endParaRPr lang="en-GB" sz="3000" b="1" dirty="0" smtClean="0"/>
          </a:p>
          <a:p>
            <a:endParaRPr lang="en-GB" dirty="0"/>
          </a:p>
        </p:txBody>
      </p:sp>
      <p:sp>
        <p:nvSpPr>
          <p:cNvPr id="4" name="Right Arrow 3"/>
          <p:cNvSpPr/>
          <p:nvPr/>
        </p:nvSpPr>
        <p:spPr>
          <a:xfrm>
            <a:off x="2928926" y="0"/>
            <a:ext cx="357190" cy="500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rot="10800000">
            <a:off x="3428992" y="0"/>
            <a:ext cx="357190" cy="500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a:off x="6858016" y="164305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458" name="Picture 2" descr="http://t0.gstatic.com/images?q=tbn:ANd9GcTMVaUJRwcDlcNhPJylylb27A28fFu6WCxhlNDgdICzUn7t9fye"/>
          <p:cNvPicPr>
            <a:picLocks noChangeAspect="1" noChangeArrowheads="1"/>
          </p:cNvPicPr>
          <p:nvPr/>
        </p:nvPicPr>
        <p:blipFill>
          <a:blip r:embed="rId3"/>
          <a:srcRect/>
          <a:stretch>
            <a:fillRect/>
          </a:stretch>
        </p:blipFill>
        <p:spPr bwMode="auto">
          <a:xfrm>
            <a:off x="6500826" y="5214950"/>
            <a:ext cx="1643050" cy="16430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0"/>
            <a:ext cx="4143404" cy="857232"/>
          </a:xfrm>
        </p:spPr>
        <p:txBody>
          <a:bodyPr/>
          <a:lstStyle/>
          <a:p>
            <a:r>
              <a:rPr lang="en-GB" dirty="0" smtClean="0">
                <a:solidFill>
                  <a:schemeClr val="tx1"/>
                </a:solidFill>
              </a:rPr>
              <a:t>Summary</a:t>
            </a:r>
            <a:endParaRPr lang="en-GB" dirty="0">
              <a:solidFill>
                <a:schemeClr val="tx1"/>
              </a:solidFill>
            </a:endParaRPr>
          </a:p>
        </p:txBody>
      </p:sp>
      <p:sp>
        <p:nvSpPr>
          <p:cNvPr id="3" name="Content Placeholder 2"/>
          <p:cNvSpPr>
            <a:spLocks noGrp="1"/>
          </p:cNvSpPr>
          <p:nvPr>
            <p:ph idx="1"/>
          </p:nvPr>
        </p:nvSpPr>
        <p:spPr>
          <a:xfrm>
            <a:off x="0" y="1071546"/>
            <a:ext cx="9144000" cy="5786454"/>
          </a:xfrm>
        </p:spPr>
        <p:txBody>
          <a:bodyPr/>
          <a:lstStyle/>
          <a:p>
            <a:r>
              <a:rPr lang="en-GB" b="1" dirty="0" smtClean="0"/>
              <a:t>Nature</a:t>
            </a:r>
            <a:r>
              <a:rPr lang="en-GB" dirty="0" smtClean="0"/>
              <a:t>: behaviour is caused by characteristics we are born with e.g. genetic, physiological.</a:t>
            </a:r>
          </a:p>
          <a:p>
            <a:endParaRPr lang="en-GB" sz="700" dirty="0" smtClean="0"/>
          </a:p>
          <a:p>
            <a:r>
              <a:rPr lang="en-GB" b="1" dirty="0" smtClean="0"/>
              <a:t>Nurture</a:t>
            </a:r>
            <a:r>
              <a:rPr lang="en-GB" dirty="0" smtClean="0"/>
              <a:t>: behaviour is shaped through interactions with the environment.</a:t>
            </a:r>
          </a:p>
          <a:p>
            <a:endParaRPr lang="en-GB" sz="700" dirty="0" smtClean="0"/>
          </a:p>
          <a:p>
            <a:r>
              <a:rPr lang="en-GB" b="1" dirty="0" smtClean="0"/>
              <a:t>Research supporting nature</a:t>
            </a:r>
            <a:r>
              <a:rPr lang="en-GB" dirty="0" smtClean="0"/>
              <a:t>: language development, IQ scores, predisposition to schizophrenia etc.</a:t>
            </a:r>
          </a:p>
          <a:p>
            <a:endParaRPr lang="en-GB" sz="700" dirty="0" smtClean="0"/>
          </a:p>
          <a:p>
            <a:r>
              <a:rPr lang="en-GB" b="1" dirty="0" smtClean="0"/>
              <a:t>Research supporting nurture</a:t>
            </a:r>
            <a:r>
              <a:rPr lang="en-GB" dirty="0" smtClean="0"/>
              <a:t>: fear acquisition, effect of the environment on behaviour.</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286412" cy="1143000"/>
          </a:xfrm>
        </p:spPr>
        <p:txBody>
          <a:bodyPr>
            <a:normAutofit/>
          </a:bodyPr>
          <a:lstStyle/>
          <a:p>
            <a:r>
              <a:rPr lang="en-GB" sz="3200" dirty="0" smtClean="0">
                <a:solidFill>
                  <a:schemeClr val="tx1"/>
                </a:solidFill>
              </a:rPr>
              <a:t>Summary cont...</a:t>
            </a:r>
            <a:endParaRPr lang="en-GB" sz="3200" dirty="0">
              <a:solidFill>
                <a:schemeClr val="tx1"/>
              </a:solidFill>
            </a:endParaRPr>
          </a:p>
        </p:txBody>
      </p:sp>
      <p:sp>
        <p:nvSpPr>
          <p:cNvPr id="3" name="Content Placeholder 2"/>
          <p:cNvSpPr>
            <a:spLocks noGrp="1"/>
          </p:cNvSpPr>
          <p:nvPr>
            <p:ph idx="1"/>
          </p:nvPr>
        </p:nvSpPr>
        <p:spPr>
          <a:xfrm>
            <a:off x="0" y="1071546"/>
            <a:ext cx="9144000" cy="5786454"/>
          </a:xfrm>
        </p:spPr>
        <p:txBody>
          <a:bodyPr/>
          <a:lstStyle/>
          <a:p>
            <a:r>
              <a:rPr lang="en-GB" sz="3100" b="1" dirty="0" smtClean="0"/>
              <a:t>Nature-nurture interaction</a:t>
            </a:r>
            <a:r>
              <a:rPr lang="en-GB" sz="3100" dirty="0" smtClean="0"/>
              <a:t>: Temperament and gender can influence other peoples behaviour.</a:t>
            </a:r>
          </a:p>
          <a:p>
            <a:endParaRPr lang="en-GB" sz="1000" dirty="0" smtClean="0"/>
          </a:p>
          <a:p>
            <a:r>
              <a:rPr lang="en-GB" sz="3100" dirty="0" smtClean="0"/>
              <a:t>Exposure to certain environmental stimuli can alter physiology e.g. Brain structure, </a:t>
            </a:r>
            <a:r>
              <a:rPr lang="en-GB" sz="3100" dirty="0" err="1" smtClean="0"/>
              <a:t>neurochemicals</a:t>
            </a:r>
            <a:r>
              <a:rPr lang="en-GB" sz="3100" dirty="0" smtClean="0"/>
              <a:t>.</a:t>
            </a:r>
          </a:p>
          <a:p>
            <a:endParaRPr lang="en-GB" sz="1000" dirty="0" smtClean="0"/>
          </a:p>
          <a:p>
            <a:r>
              <a:rPr lang="en-GB" sz="3100" b="1" dirty="0" smtClean="0"/>
              <a:t>Applications</a:t>
            </a:r>
            <a:r>
              <a:rPr lang="en-GB" sz="3100" dirty="0" smtClean="0"/>
              <a:t>: Development of drug therapies,</a:t>
            </a:r>
          </a:p>
          <a:p>
            <a:pPr>
              <a:buNone/>
            </a:pPr>
            <a:r>
              <a:rPr lang="en-GB" sz="3100" dirty="0" smtClean="0"/>
              <a:t>	adapt environments to increase helping behaviour, enhance learning etc.</a:t>
            </a:r>
          </a:p>
          <a:p>
            <a:pPr>
              <a:buNone/>
            </a:pPr>
            <a:endParaRPr lang="en-GB" sz="1000" dirty="0" smtClean="0"/>
          </a:p>
          <a:p>
            <a:r>
              <a:rPr lang="en-GB" sz="3100" b="1" dirty="0" smtClean="0"/>
              <a:t>Link to other debates</a:t>
            </a:r>
            <a:r>
              <a:rPr lang="en-GB" sz="3100" dirty="0" smtClean="0"/>
              <a:t>: Determinism</a:t>
            </a:r>
          </a:p>
          <a:p>
            <a:pPr>
              <a:buNone/>
            </a:pPr>
            <a:endParaRPr lang="en-GB" sz="1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172340" y="0"/>
            <a:ext cx="1971660" cy="1143000"/>
          </a:xfrm>
        </p:spPr>
        <p:txBody>
          <a:bodyPr/>
          <a:lstStyle/>
          <a:p>
            <a:r>
              <a:rPr lang="en-GB" dirty="0" smtClean="0">
                <a:solidFill>
                  <a:srgbClr val="00B050"/>
                </a:solidFill>
              </a:rPr>
              <a:t>Nature</a:t>
            </a:r>
            <a:endParaRPr lang="en-GB" dirty="0">
              <a:solidFill>
                <a:srgbClr val="00B050"/>
              </a:solidFill>
            </a:endParaRPr>
          </a:p>
        </p:txBody>
      </p:sp>
      <p:sp>
        <p:nvSpPr>
          <p:cNvPr id="3" name="Content Placeholder 2"/>
          <p:cNvSpPr>
            <a:spLocks noGrp="1"/>
          </p:cNvSpPr>
          <p:nvPr>
            <p:ph idx="1"/>
          </p:nvPr>
        </p:nvSpPr>
        <p:spPr>
          <a:xfrm>
            <a:off x="0" y="928670"/>
            <a:ext cx="9144000" cy="5429287"/>
          </a:xfrm>
        </p:spPr>
        <p:txBody>
          <a:bodyPr>
            <a:normAutofit/>
          </a:bodyPr>
          <a:lstStyle/>
          <a:p>
            <a:r>
              <a:rPr lang="en-GB" b="1" dirty="0" smtClean="0">
                <a:solidFill>
                  <a:schemeClr val="tx1"/>
                </a:solidFill>
              </a:rPr>
              <a:t>Behaviour is caused by innate characteristics </a:t>
            </a:r>
            <a:r>
              <a:rPr lang="en-GB" dirty="0" smtClean="0">
                <a:solidFill>
                  <a:schemeClr val="tx1"/>
                </a:solidFill>
              </a:rPr>
              <a:t>:</a:t>
            </a:r>
          </a:p>
          <a:p>
            <a:pPr>
              <a:buNone/>
            </a:pPr>
            <a:r>
              <a:rPr lang="en-GB" dirty="0" smtClean="0">
                <a:solidFill>
                  <a:schemeClr val="tx1"/>
                </a:solidFill>
              </a:rPr>
              <a:t>	The physiological/biological characteristics we are born with. </a:t>
            </a:r>
          </a:p>
          <a:p>
            <a:pPr>
              <a:buNone/>
            </a:pPr>
            <a:endParaRPr lang="en-GB" sz="800" dirty="0" smtClean="0">
              <a:solidFill>
                <a:schemeClr val="tx1"/>
              </a:solidFill>
            </a:endParaRPr>
          </a:p>
          <a:p>
            <a:r>
              <a:rPr lang="en-GB" b="1" dirty="0" smtClean="0">
                <a:solidFill>
                  <a:schemeClr val="tx1"/>
                </a:solidFill>
              </a:rPr>
              <a:t>Behaviour is therefore determined by biology.</a:t>
            </a:r>
          </a:p>
          <a:p>
            <a:endParaRPr lang="en-GB" sz="1000" b="1" dirty="0" smtClean="0">
              <a:solidFill>
                <a:schemeClr val="tx1"/>
              </a:solidFill>
            </a:endParaRPr>
          </a:p>
          <a:p>
            <a:r>
              <a:rPr lang="en-GB" b="1" dirty="0" smtClean="0">
                <a:solidFill>
                  <a:schemeClr val="tx1"/>
                </a:solidFill>
              </a:rPr>
              <a:t>Determinist view-</a:t>
            </a:r>
            <a:r>
              <a:rPr lang="en-GB" dirty="0" smtClean="0">
                <a:solidFill>
                  <a:srgbClr val="00B050"/>
                </a:solidFill>
              </a:rPr>
              <a:t> </a:t>
            </a:r>
            <a:r>
              <a:rPr lang="en-GB" dirty="0" smtClean="0">
                <a:solidFill>
                  <a:schemeClr val="tx1"/>
                </a:solidFill>
              </a:rPr>
              <a:t>suggests all behaviour is determined by hereditary factors:</a:t>
            </a:r>
          </a:p>
          <a:p>
            <a:pPr>
              <a:buNone/>
            </a:pPr>
            <a:r>
              <a:rPr lang="en-GB" dirty="0" smtClean="0">
                <a:solidFill>
                  <a:schemeClr val="tx1"/>
                </a:solidFill>
              </a:rPr>
              <a:t>     </a:t>
            </a:r>
            <a:r>
              <a:rPr lang="en-GB" b="1" dirty="0" smtClean="0">
                <a:solidFill>
                  <a:schemeClr val="tx1"/>
                </a:solidFill>
              </a:rPr>
              <a:t>Inherited</a:t>
            </a:r>
            <a:r>
              <a:rPr lang="en-GB" dirty="0" smtClean="0">
                <a:solidFill>
                  <a:schemeClr val="tx1"/>
                </a:solidFill>
              </a:rPr>
              <a:t> characteristics, or </a:t>
            </a:r>
            <a:r>
              <a:rPr lang="en-GB" b="1" dirty="0" smtClean="0">
                <a:solidFill>
                  <a:schemeClr val="tx1"/>
                </a:solidFill>
              </a:rPr>
              <a:t>genetic make-up </a:t>
            </a:r>
            <a:r>
              <a:rPr lang="en-GB" dirty="0" smtClean="0">
                <a:solidFill>
                  <a:schemeClr val="tx1"/>
                </a:solidFill>
              </a:rPr>
              <a:t>we are born with. </a:t>
            </a:r>
          </a:p>
          <a:p>
            <a:endParaRPr lang="en-GB" b="1" i="1" dirty="0" smtClean="0">
              <a:solidFill>
                <a:schemeClr val="hlink"/>
              </a:solidFill>
            </a:endParaRPr>
          </a:p>
          <a:p>
            <a:endParaRPr lang="en-GB" dirty="0"/>
          </a:p>
        </p:txBody>
      </p:sp>
      <p:pic>
        <p:nvPicPr>
          <p:cNvPr id="9" name="Picture 9" descr="evolution"/>
          <p:cNvPicPr>
            <a:picLocks noChangeAspect="1" noChangeArrowheads="1"/>
          </p:cNvPicPr>
          <p:nvPr/>
        </p:nvPicPr>
        <p:blipFill>
          <a:blip r:embed="rId3"/>
          <a:srcRect/>
          <a:stretch>
            <a:fillRect/>
          </a:stretch>
        </p:blipFill>
        <p:spPr>
          <a:xfrm>
            <a:off x="4143372" y="3717032"/>
            <a:ext cx="2857520" cy="17135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6578" y="0"/>
            <a:ext cx="1971660" cy="1143000"/>
          </a:xfrm>
        </p:spPr>
        <p:txBody>
          <a:bodyPr/>
          <a:lstStyle/>
          <a:p>
            <a:r>
              <a:rPr lang="en-GB" dirty="0" smtClean="0">
                <a:solidFill>
                  <a:srgbClr val="00B050"/>
                </a:solidFill>
              </a:rPr>
              <a:t>Nature</a:t>
            </a:r>
            <a:endParaRPr lang="en-GB" dirty="0">
              <a:solidFill>
                <a:srgbClr val="00B050"/>
              </a:solidFill>
            </a:endParaRPr>
          </a:p>
        </p:txBody>
      </p:sp>
      <p:sp>
        <p:nvSpPr>
          <p:cNvPr id="3" name="Content Placeholder 2"/>
          <p:cNvSpPr>
            <a:spLocks noGrp="1"/>
          </p:cNvSpPr>
          <p:nvPr>
            <p:ph idx="1"/>
          </p:nvPr>
        </p:nvSpPr>
        <p:spPr>
          <a:xfrm>
            <a:off x="0" y="928670"/>
            <a:ext cx="9144000" cy="5929330"/>
          </a:xfrm>
        </p:spPr>
        <p:txBody>
          <a:bodyPr>
            <a:normAutofit/>
          </a:bodyPr>
          <a:lstStyle/>
          <a:p>
            <a:r>
              <a:rPr lang="en-GB" sz="3000" dirty="0" smtClean="0">
                <a:solidFill>
                  <a:schemeClr val="tx1"/>
                </a:solidFill>
              </a:rPr>
              <a:t>All possible behaviours are said to be present from conception.</a:t>
            </a:r>
          </a:p>
          <a:p>
            <a:pPr>
              <a:buNone/>
            </a:pPr>
            <a:endParaRPr lang="en-GB" sz="1000" dirty="0" smtClean="0">
              <a:solidFill>
                <a:schemeClr val="tx1"/>
              </a:solidFill>
            </a:endParaRPr>
          </a:p>
          <a:p>
            <a:r>
              <a:rPr lang="en-GB" sz="3000" b="1" dirty="0" smtClean="0">
                <a:solidFill>
                  <a:schemeClr val="tx1"/>
                </a:solidFill>
              </a:rPr>
              <a:t>Genes</a:t>
            </a:r>
            <a:r>
              <a:rPr lang="en-GB" sz="3000" dirty="0" smtClean="0">
                <a:solidFill>
                  <a:srgbClr val="00B050"/>
                </a:solidFill>
              </a:rPr>
              <a:t> </a:t>
            </a:r>
            <a:r>
              <a:rPr lang="en-GB" sz="3000" dirty="0" smtClean="0">
                <a:solidFill>
                  <a:schemeClr val="tx1"/>
                </a:solidFill>
              </a:rPr>
              <a:t>provide the blueprint for all behaviours; some present from birth, others pre-programmed to emerge with age.</a:t>
            </a:r>
          </a:p>
          <a:p>
            <a:pPr>
              <a:buNone/>
            </a:pPr>
            <a:endParaRPr lang="en-GB" sz="1000" dirty="0" smtClean="0">
              <a:solidFill>
                <a:schemeClr val="tx1"/>
              </a:solidFill>
            </a:endParaRPr>
          </a:p>
          <a:p>
            <a:r>
              <a:rPr lang="en-GB" sz="3000" b="1" dirty="0" smtClean="0">
                <a:solidFill>
                  <a:schemeClr val="tx1"/>
                </a:solidFill>
              </a:rPr>
              <a:t>Is a developmental approach:</a:t>
            </a:r>
          </a:p>
          <a:p>
            <a:pPr>
              <a:buNone/>
            </a:pPr>
            <a:r>
              <a:rPr lang="en-GB" sz="3000" dirty="0" smtClean="0">
                <a:solidFill>
                  <a:srgbClr val="FF0000"/>
                </a:solidFill>
              </a:rPr>
              <a:t>     E.g.  </a:t>
            </a:r>
            <a:r>
              <a:rPr lang="en-GB" sz="3000" dirty="0" smtClean="0"/>
              <a:t>Piaget: children’s thought processes change at predetermined age-related stages </a:t>
            </a:r>
          </a:p>
          <a:p>
            <a:pPr>
              <a:buNone/>
            </a:pPr>
            <a:r>
              <a:rPr lang="en-GB" sz="3000" dirty="0" smtClean="0"/>
              <a:t>     changes in age are related to changes in behaviour.</a:t>
            </a:r>
          </a:p>
          <a:p>
            <a:pPr>
              <a:buNone/>
            </a:pPr>
            <a:r>
              <a:rPr lang="en-GB" sz="2800" dirty="0" smtClean="0"/>
              <a:t>  </a:t>
            </a:r>
            <a:endParaRPr lang="en-GB" sz="2800" dirty="0">
              <a:solidFill>
                <a:schemeClr val="tx1"/>
              </a:solidFill>
            </a:endParaRPr>
          </a:p>
        </p:txBody>
      </p:sp>
      <p:sp>
        <p:nvSpPr>
          <p:cNvPr id="4" name="Right Arrow 3"/>
          <p:cNvSpPr/>
          <p:nvPr/>
        </p:nvSpPr>
        <p:spPr>
          <a:xfrm>
            <a:off x="6000760" y="4929198"/>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400288" cy="1143000"/>
          </a:xfrm>
        </p:spPr>
        <p:txBody>
          <a:bodyPr>
            <a:normAutofit/>
          </a:bodyPr>
          <a:lstStyle/>
          <a:p>
            <a:r>
              <a:rPr lang="en-GB" dirty="0" smtClean="0">
                <a:solidFill>
                  <a:srgbClr val="7030A0"/>
                </a:solidFill>
              </a:rPr>
              <a:t>Nurture</a:t>
            </a:r>
            <a:endParaRPr lang="en-GB" dirty="0">
              <a:solidFill>
                <a:srgbClr val="7030A0"/>
              </a:solidFill>
            </a:endParaRPr>
          </a:p>
        </p:txBody>
      </p:sp>
      <p:sp>
        <p:nvSpPr>
          <p:cNvPr id="3" name="Content Placeholder 2"/>
          <p:cNvSpPr>
            <a:spLocks noGrp="1"/>
          </p:cNvSpPr>
          <p:nvPr>
            <p:ph idx="1"/>
          </p:nvPr>
        </p:nvSpPr>
        <p:spPr>
          <a:xfrm>
            <a:off x="0" y="928670"/>
            <a:ext cx="9144000" cy="5197493"/>
          </a:xfrm>
        </p:spPr>
        <p:txBody>
          <a:bodyPr/>
          <a:lstStyle/>
          <a:p>
            <a:pPr>
              <a:buNone/>
            </a:pPr>
            <a:endParaRPr lang="en-GB" sz="1400" dirty="0" smtClean="0"/>
          </a:p>
          <a:p>
            <a:r>
              <a:rPr lang="en-GB" sz="3000" dirty="0" smtClean="0">
                <a:solidFill>
                  <a:schemeClr val="tx1"/>
                </a:solidFill>
              </a:rPr>
              <a:t>An individuals behaviour is </a:t>
            </a:r>
            <a:r>
              <a:rPr lang="en-GB" sz="3000" b="1" dirty="0" smtClean="0">
                <a:solidFill>
                  <a:schemeClr val="tx1"/>
                </a:solidFill>
              </a:rPr>
              <a:t>determined by the environment</a:t>
            </a:r>
            <a:r>
              <a:rPr lang="en-GB" sz="3000" dirty="0" smtClean="0">
                <a:solidFill>
                  <a:schemeClr val="tx1"/>
                </a:solidFill>
              </a:rPr>
              <a:t>- </a:t>
            </a:r>
            <a:endParaRPr lang="en-GB" sz="3000" dirty="0" smtClean="0">
              <a:solidFill>
                <a:schemeClr val="tx1"/>
              </a:solidFill>
            </a:endParaRPr>
          </a:p>
          <a:p>
            <a:pPr lvl="1"/>
            <a:r>
              <a:rPr lang="en-GB" sz="2700" dirty="0" smtClean="0">
                <a:solidFill>
                  <a:schemeClr val="tx1"/>
                </a:solidFill>
              </a:rPr>
              <a:t>the </a:t>
            </a:r>
            <a:r>
              <a:rPr lang="en-GB" sz="2700" dirty="0" smtClean="0">
                <a:solidFill>
                  <a:schemeClr val="tx1"/>
                </a:solidFill>
              </a:rPr>
              <a:t>things people teach them, the things they observe, and because of the different situations they are in.</a:t>
            </a:r>
          </a:p>
          <a:p>
            <a:endParaRPr lang="en-GB" sz="1000" dirty="0" smtClean="0">
              <a:solidFill>
                <a:schemeClr val="tx1"/>
              </a:solidFill>
            </a:endParaRPr>
          </a:p>
          <a:p>
            <a:r>
              <a:rPr lang="en-GB" sz="3000" dirty="0" smtClean="0">
                <a:solidFill>
                  <a:schemeClr val="tx1"/>
                </a:solidFill>
              </a:rPr>
              <a:t> Also a </a:t>
            </a:r>
            <a:r>
              <a:rPr lang="en-GB" sz="3000" b="1" i="1" dirty="0" smtClean="0">
                <a:solidFill>
                  <a:schemeClr val="tx1"/>
                </a:solidFill>
              </a:rPr>
              <a:t>determinist view-  </a:t>
            </a:r>
            <a:r>
              <a:rPr lang="en-GB" sz="3000" dirty="0" smtClean="0">
                <a:solidFill>
                  <a:schemeClr val="tx1"/>
                </a:solidFill>
              </a:rPr>
              <a:t>proposes all human behaviour is the result of interactions with the environment.</a:t>
            </a:r>
          </a:p>
        </p:txBody>
      </p:sp>
      <p:pic>
        <p:nvPicPr>
          <p:cNvPr id="36866" name="Picture 2" descr="http://t3.gstatic.com/images?q=tbn:ANd9GcRjIsTRA8DktfxE3nLSofzZZJoS1WZtJfzHOEAXesFJnDvl_DGK"/>
          <p:cNvPicPr>
            <a:picLocks noChangeAspect="1" noChangeArrowheads="1"/>
          </p:cNvPicPr>
          <p:nvPr/>
        </p:nvPicPr>
        <p:blipFill>
          <a:blip r:embed="rId3"/>
          <a:srcRect/>
          <a:stretch>
            <a:fillRect/>
          </a:stretch>
        </p:blipFill>
        <p:spPr bwMode="auto">
          <a:xfrm>
            <a:off x="2928926" y="4343050"/>
            <a:ext cx="3357586" cy="25149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9144000" cy="5929330"/>
          </a:xfrm>
        </p:spPr>
        <p:txBody>
          <a:bodyPr>
            <a:normAutofit/>
          </a:bodyPr>
          <a:lstStyle/>
          <a:p>
            <a:r>
              <a:rPr lang="en-GB" sz="2800" b="1" dirty="0" smtClean="0"/>
              <a:t>Behaviourist theories </a:t>
            </a:r>
            <a:r>
              <a:rPr lang="en-GB" sz="2800" dirty="0" smtClean="0"/>
              <a:t>are </a:t>
            </a:r>
            <a:r>
              <a:rPr lang="en-GB" sz="2800" b="1" dirty="0" smtClean="0">
                <a:solidFill>
                  <a:srgbClr val="7030A0"/>
                </a:solidFill>
              </a:rPr>
              <a:t>nurture</a:t>
            </a:r>
            <a:r>
              <a:rPr lang="en-GB" sz="2800" dirty="0" smtClean="0"/>
              <a:t> theories:</a:t>
            </a:r>
          </a:p>
          <a:p>
            <a:pPr>
              <a:buNone/>
            </a:pPr>
            <a:r>
              <a:rPr lang="en-GB" sz="2800" dirty="0" smtClean="0"/>
              <a:t> 	- </a:t>
            </a:r>
            <a:r>
              <a:rPr lang="en-GB" sz="2800" b="1" dirty="0" smtClean="0"/>
              <a:t>Behaviour is shaped</a:t>
            </a:r>
            <a:r>
              <a:rPr lang="en-GB" sz="2800" dirty="0" smtClean="0"/>
              <a:t> by interactions with the environment.</a:t>
            </a:r>
          </a:p>
          <a:p>
            <a:pPr>
              <a:buNone/>
            </a:pPr>
            <a:endParaRPr lang="en-GB" sz="1000" dirty="0" smtClean="0"/>
          </a:p>
          <a:p>
            <a:r>
              <a:rPr lang="en-GB" sz="2800" dirty="0" smtClean="0"/>
              <a:t>Born an </a:t>
            </a:r>
            <a:r>
              <a:rPr lang="en-GB" sz="2800" b="1" dirty="0" smtClean="0"/>
              <a:t>empty vessel</a:t>
            </a:r>
            <a:r>
              <a:rPr lang="en-GB" sz="2800" dirty="0" smtClean="0"/>
              <a:t>- waiting to be filled up by experiences gained from environmental interaction.</a:t>
            </a:r>
          </a:p>
          <a:p>
            <a:endParaRPr lang="en-GB" sz="1000" dirty="0" smtClean="0"/>
          </a:p>
          <a:p>
            <a:r>
              <a:rPr lang="en-GB" sz="2800" dirty="0" smtClean="0"/>
              <a:t>No limit to what they can achieve:</a:t>
            </a:r>
          </a:p>
          <a:p>
            <a:pPr>
              <a:buNone/>
            </a:pPr>
            <a:r>
              <a:rPr lang="en-GB" sz="2800" dirty="0" smtClean="0"/>
              <a:t>	-Depends on quality of external influences and </a:t>
            </a:r>
            <a:r>
              <a:rPr lang="en-GB" sz="2800" b="1" dirty="0" smtClean="0"/>
              <a:t>NOT </a:t>
            </a:r>
            <a:r>
              <a:rPr lang="en-GB" sz="2800" dirty="0" smtClean="0"/>
              <a:t>genes.</a:t>
            </a:r>
          </a:p>
          <a:p>
            <a:pPr>
              <a:buNone/>
            </a:pPr>
            <a:endParaRPr lang="en-GB" sz="1000" dirty="0" smtClean="0"/>
          </a:p>
          <a:p>
            <a:r>
              <a:rPr lang="en-GB" sz="2800" b="1" dirty="0" smtClean="0"/>
              <a:t>The quality of the environment is KEY:</a:t>
            </a:r>
          </a:p>
          <a:p>
            <a:pPr>
              <a:buNone/>
            </a:pPr>
            <a:r>
              <a:rPr lang="en-GB" sz="2800" b="1" dirty="0" smtClean="0"/>
              <a:t>	</a:t>
            </a:r>
            <a:r>
              <a:rPr lang="en-GB" sz="2800" dirty="0" smtClean="0"/>
              <a:t>-You can become anything provided the environment is right</a:t>
            </a:r>
            <a:r>
              <a:rPr lang="en-GB" sz="2600" dirty="0" smtClean="0"/>
              <a:t>.</a:t>
            </a:r>
            <a:endParaRPr lang="en-GB" sz="2600" b="1" dirty="0" smtClean="0"/>
          </a:p>
          <a:p>
            <a:pPr>
              <a:buNone/>
            </a:pPr>
            <a:endParaRPr lang="en-GB" b="1" dirty="0"/>
          </a:p>
        </p:txBody>
      </p:sp>
      <p:sp>
        <p:nvSpPr>
          <p:cNvPr id="4" name="Title 1"/>
          <p:cNvSpPr txBox="1">
            <a:spLocks/>
          </p:cNvSpPr>
          <p:nvPr/>
        </p:nvSpPr>
        <p:spPr>
          <a:xfrm>
            <a:off x="0" y="0"/>
            <a:ext cx="2400288" cy="1143000"/>
          </a:xfrm>
          <a:prstGeom prst="rect">
            <a:avLst/>
          </a:prstGeom>
        </p:spPr>
        <p:txBody>
          <a:bodyPr vert="horz" lIns="91440" tIns="45720" rIns="91440" bIns="45720" rtlCol="0" anchor="ctr">
            <a:normAutofit/>
            <a:scene3d>
              <a:camera prst="orthographicFront"/>
              <a:lightRig rig="balanced" dir="t">
                <a:rot lat="0" lon="0" rev="2100000"/>
              </a:lightRig>
            </a:scene3d>
            <a:sp3d extrusionH="57150" prstMaterial="metal">
              <a:bevelT w="0" h="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w="50800"/>
                <a:solidFill>
                  <a:srgbClr val="7030A0"/>
                </a:solidFill>
                <a:effectLst>
                  <a:outerShdw blurRad="50800" dist="38100" dir="2700000" algn="tl" rotWithShape="0">
                    <a:prstClr val="black">
                      <a:alpha val="10000"/>
                    </a:prstClr>
                  </a:outerShdw>
                </a:effectLst>
                <a:uLnTx/>
                <a:uFillTx/>
                <a:latin typeface="+mj-lt"/>
                <a:ea typeface="+mj-ea"/>
                <a:cs typeface="Verdana" pitchFamily="34" charset="0"/>
              </a:rPr>
              <a:t>Nurture</a:t>
            </a:r>
            <a:endParaRPr kumimoji="0" lang="en-GB" sz="4400" b="1" i="0" u="none" strike="noStrike" kern="1200" cap="none" spc="0" normalizeH="0" baseline="0" noProof="0" dirty="0">
              <a:ln w="50800"/>
              <a:solidFill>
                <a:srgbClr val="7030A0"/>
              </a:solidFill>
              <a:effectLst>
                <a:outerShdw blurRad="50800" dist="38100" dir="2700000" algn="tl" rotWithShape="0">
                  <a:prstClr val="black">
                    <a:alpha val="10000"/>
                  </a:prstClr>
                </a:outerShdw>
              </a:effectLst>
              <a:uLnTx/>
              <a:uFillTx/>
              <a:latin typeface="+mj-lt"/>
              <a:ea typeface="+mj-ea"/>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428992" y="0"/>
            <a:ext cx="5715008" cy="1143000"/>
          </a:xfrm>
        </p:spPr>
        <p:txBody>
          <a:bodyPr/>
          <a:lstStyle/>
          <a:p>
            <a:r>
              <a:rPr lang="en-GB" dirty="0" smtClean="0">
                <a:solidFill>
                  <a:srgbClr val="00B050"/>
                </a:solidFill>
              </a:rPr>
              <a:t>Support for Nature</a:t>
            </a:r>
            <a:endParaRPr lang="en-GB" dirty="0">
              <a:solidFill>
                <a:srgbClr val="00B050"/>
              </a:solidFill>
            </a:endParaRPr>
          </a:p>
        </p:txBody>
      </p:sp>
      <p:sp>
        <p:nvSpPr>
          <p:cNvPr id="3" name="Content Placeholder 2"/>
          <p:cNvSpPr>
            <a:spLocks noGrp="1"/>
          </p:cNvSpPr>
          <p:nvPr>
            <p:ph idx="1"/>
          </p:nvPr>
        </p:nvSpPr>
        <p:spPr>
          <a:xfrm>
            <a:off x="0" y="928670"/>
            <a:ext cx="9144000" cy="5929330"/>
          </a:xfrm>
        </p:spPr>
        <p:txBody>
          <a:bodyPr>
            <a:normAutofit/>
          </a:bodyPr>
          <a:lstStyle/>
          <a:p>
            <a:r>
              <a:rPr lang="en-GB" sz="2800" b="1" dirty="0" smtClean="0"/>
              <a:t>Language Acquisition (Chomsky, 1968)</a:t>
            </a:r>
          </a:p>
          <a:p>
            <a:pPr>
              <a:buNone/>
            </a:pPr>
            <a:endParaRPr lang="en-GB" sz="400" dirty="0" smtClean="0"/>
          </a:p>
          <a:p>
            <a:pPr>
              <a:buNone/>
            </a:pPr>
            <a:r>
              <a:rPr lang="en-GB" sz="2800" dirty="0" smtClean="0"/>
              <a:t>   - Biologically based inborn brain mechanism</a:t>
            </a:r>
            <a:endParaRPr lang="en-GB" sz="400" dirty="0" smtClean="0"/>
          </a:p>
          <a:p>
            <a:pPr>
              <a:buNone/>
            </a:pPr>
            <a:endParaRPr lang="en-GB" sz="400" dirty="0" smtClean="0"/>
          </a:p>
          <a:p>
            <a:pPr>
              <a:buNone/>
            </a:pPr>
            <a:r>
              <a:rPr lang="en-GB" sz="2800" dirty="0" smtClean="0"/>
              <a:t>   -Children are predisposed to make sounds and understand grammar.</a:t>
            </a:r>
            <a:endParaRPr lang="en-GB" sz="1000" dirty="0" smtClean="0"/>
          </a:p>
          <a:p>
            <a:pPr>
              <a:buNone/>
            </a:pPr>
            <a:endParaRPr lang="en-GB" sz="400" dirty="0" smtClean="0"/>
          </a:p>
          <a:p>
            <a:pPr>
              <a:buNone/>
            </a:pPr>
            <a:r>
              <a:rPr lang="en-GB" sz="2800" dirty="0" smtClean="0"/>
              <a:t>   - This does not happen from birth but language skills develop rapidly after a certain period of time</a:t>
            </a:r>
            <a:endParaRPr lang="en-GB" sz="1200" dirty="0" smtClean="0"/>
          </a:p>
          <a:p>
            <a:pPr>
              <a:buNone/>
            </a:pPr>
            <a:endParaRPr lang="en-GB" sz="2800" dirty="0" smtClean="0"/>
          </a:p>
          <a:p>
            <a:pPr>
              <a:buNone/>
            </a:pPr>
            <a:r>
              <a:rPr lang="en-GB" sz="2800" dirty="0" smtClean="0"/>
              <a:t>     </a:t>
            </a:r>
            <a:r>
              <a:rPr lang="en-GB" sz="2800" b="1" dirty="0" smtClean="0"/>
              <a:t>Language acquisition follows the same sequence in all children= an inbuilt genetic mechanism is responsible.</a:t>
            </a:r>
          </a:p>
        </p:txBody>
      </p:sp>
      <p:pic>
        <p:nvPicPr>
          <p:cNvPr id="33794" name="Picture 2" descr="http://t0.gstatic.com/images?q=tbn:ANd9GcQdJV6xamPYdAHdC3ybCv7fh9fi5Wzto5mbQqXFRCXgbQsvey5O1w"/>
          <p:cNvPicPr>
            <a:picLocks noChangeAspect="1" noChangeArrowheads="1"/>
          </p:cNvPicPr>
          <p:nvPr/>
        </p:nvPicPr>
        <p:blipFill>
          <a:blip r:embed="rId3"/>
          <a:srcRect/>
          <a:stretch>
            <a:fillRect/>
          </a:stretch>
        </p:blipFill>
        <p:spPr bwMode="auto">
          <a:xfrm>
            <a:off x="7452320" y="5661248"/>
            <a:ext cx="992464" cy="9619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1546"/>
            <a:ext cx="9144000" cy="5786454"/>
          </a:xfrm>
        </p:spPr>
        <p:txBody>
          <a:bodyPr>
            <a:normAutofit/>
          </a:bodyPr>
          <a:lstStyle/>
          <a:p>
            <a:r>
              <a:rPr lang="en-GB" sz="2700" dirty="0" smtClean="0"/>
              <a:t>Identical genes exist in Identical Twins- </a:t>
            </a:r>
            <a:r>
              <a:rPr lang="en-GB" sz="2700" b="1" dirty="0" smtClean="0"/>
              <a:t>Monozygotic (MZ) </a:t>
            </a:r>
            <a:r>
              <a:rPr lang="en-GB" sz="2700" dirty="0" smtClean="0"/>
              <a:t>twins share </a:t>
            </a:r>
            <a:r>
              <a:rPr lang="en-GB" sz="2700" b="1" dirty="0" smtClean="0"/>
              <a:t>100%</a:t>
            </a:r>
            <a:r>
              <a:rPr lang="en-GB" sz="2700" dirty="0" smtClean="0"/>
              <a:t> of their genes.</a:t>
            </a:r>
          </a:p>
          <a:p>
            <a:endParaRPr lang="en-GB" sz="1500" dirty="0" smtClean="0"/>
          </a:p>
          <a:p>
            <a:r>
              <a:rPr lang="en-GB" sz="2700" dirty="0" smtClean="0"/>
              <a:t>Fraternal Twins- </a:t>
            </a:r>
            <a:r>
              <a:rPr lang="en-GB" sz="2700" b="1" dirty="0" smtClean="0"/>
              <a:t>Dyzygotic Twins (DZ), </a:t>
            </a:r>
            <a:r>
              <a:rPr lang="en-GB" sz="2700" dirty="0" smtClean="0"/>
              <a:t>share </a:t>
            </a:r>
            <a:r>
              <a:rPr lang="en-GB" sz="2700" b="1" dirty="0" smtClean="0"/>
              <a:t>50%</a:t>
            </a:r>
            <a:r>
              <a:rPr lang="en-GB" sz="2700" dirty="0" smtClean="0"/>
              <a:t> of their genes.</a:t>
            </a:r>
          </a:p>
          <a:p>
            <a:pPr>
              <a:buNone/>
            </a:pPr>
            <a:endParaRPr lang="en-GB" sz="1500" dirty="0" smtClean="0"/>
          </a:p>
          <a:p>
            <a:r>
              <a:rPr lang="en-GB" sz="2700" dirty="0" smtClean="0"/>
              <a:t>Genetic effects can therefore be shown when the correlations within each group is compared with the correlations between each group.</a:t>
            </a:r>
          </a:p>
          <a:p>
            <a:endParaRPr lang="en-GB" sz="1500" dirty="0" smtClean="0"/>
          </a:p>
          <a:p>
            <a:r>
              <a:rPr lang="en-GB" sz="2700" dirty="0" smtClean="0"/>
              <a:t>This can be added to the correlations found with other relatives. Parents share 50% of genes, cousins share 12.5%.</a:t>
            </a:r>
          </a:p>
        </p:txBody>
      </p:sp>
      <p:sp>
        <p:nvSpPr>
          <p:cNvPr id="4" name="Title 1"/>
          <p:cNvSpPr txBox="1">
            <a:spLocks/>
          </p:cNvSpPr>
          <p:nvPr/>
        </p:nvSpPr>
        <p:spPr>
          <a:xfrm>
            <a:off x="3428992" y="0"/>
            <a:ext cx="5715008" cy="1143000"/>
          </a:xfrm>
          <a:prstGeom prst="rect">
            <a:avLst/>
          </a:prstGeom>
        </p:spPr>
        <p:txBody>
          <a:bodyPr vert="horz" lIns="91440" tIns="45720" rIns="91440" bIns="45720" rtlCol="0" anchor="ctr">
            <a:normAutofit/>
            <a:scene3d>
              <a:camera prst="orthographicFront"/>
              <a:lightRig rig="balanced" dir="t">
                <a:rot lat="0" lon="0" rev="2100000"/>
              </a:lightRig>
            </a:scene3d>
            <a:sp3d extrusionH="57150" prstMaterial="metal">
              <a:bevelT w="0" h="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smtClean="0">
                <a:ln w="50800"/>
                <a:solidFill>
                  <a:srgbClr val="00B050"/>
                </a:solidFill>
                <a:effectLst>
                  <a:outerShdw blurRad="50800" dist="38100" dir="2700000" algn="tl" rotWithShape="0">
                    <a:prstClr val="black">
                      <a:alpha val="10000"/>
                    </a:prstClr>
                  </a:outerShdw>
                </a:effectLst>
                <a:uLnTx/>
                <a:uFillTx/>
                <a:latin typeface="+mj-lt"/>
                <a:ea typeface="+mj-ea"/>
                <a:cs typeface="Verdana" pitchFamily="34" charset="0"/>
              </a:rPr>
              <a:t>Support for Nature</a:t>
            </a:r>
            <a:endParaRPr kumimoji="0" lang="en-GB" sz="4400" b="1" i="0" u="none" strike="noStrike" kern="1200" cap="none" spc="0" normalizeH="0" baseline="0" noProof="0" dirty="0">
              <a:ln w="50800"/>
              <a:solidFill>
                <a:srgbClr val="00B050"/>
              </a:solidFill>
              <a:effectLst>
                <a:outerShdw blurRad="50800" dist="38100" dir="2700000" algn="tl" rotWithShape="0">
                  <a:prstClr val="black">
                    <a:alpha val="10000"/>
                  </a:prstClr>
                </a:outerShdw>
              </a:effectLst>
              <a:uLnTx/>
              <a:uFillTx/>
              <a:latin typeface="+mj-lt"/>
              <a:ea typeface="+mj-ea"/>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8992" y="0"/>
            <a:ext cx="5715008" cy="1143000"/>
          </a:xfrm>
        </p:spPr>
        <p:txBody>
          <a:bodyPr/>
          <a:lstStyle/>
          <a:p>
            <a:r>
              <a:rPr lang="en-GB" dirty="0" smtClean="0">
                <a:solidFill>
                  <a:srgbClr val="00B050"/>
                </a:solidFill>
              </a:rPr>
              <a:t>Support for Nature</a:t>
            </a:r>
            <a:endParaRPr lang="en-GB" dirty="0">
              <a:solidFill>
                <a:srgbClr val="00B050"/>
              </a:solidFill>
            </a:endParaRPr>
          </a:p>
        </p:txBody>
      </p:sp>
      <p:sp>
        <p:nvSpPr>
          <p:cNvPr id="3" name="Content Placeholder 2"/>
          <p:cNvSpPr>
            <a:spLocks noGrp="1"/>
          </p:cNvSpPr>
          <p:nvPr>
            <p:ph idx="1"/>
          </p:nvPr>
        </p:nvSpPr>
        <p:spPr>
          <a:xfrm>
            <a:off x="0" y="1071546"/>
            <a:ext cx="9144000" cy="5786454"/>
          </a:xfrm>
        </p:spPr>
        <p:txBody>
          <a:bodyPr>
            <a:normAutofit/>
          </a:bodyPr>
          <a:lstStyle/>
          <a:p>
            <a:pPr>
              <a:buNone/>
            </a:pPr>
            <a:r>
              <a:rPr lang="en-GB" sz="2800" b="1" dirty="0" smtClean="0"/>
              <a:t>Genetic basis of Schizophrenia </a:t>
            </a:r>
            <a:r>
              <a:rPr lang="en-GB" sz="2800" dirty="0" smtClean="0"/>
              <a:t>(</a:t>
            </a:r>
            <a:r>
              <a:rPr lang="en-GB" sz="2800" dirty="0" err="1" smtClean="0"/>
              <a:t>Gottesman</a:t>
            </a:r>
            <a:r>
              <a:rPr lang="en-GB" sz="2800" dirty="0" smtClean="0"/>
              <a:t> &amp; Shields, 1976)</a:t>
            </a:r>
          </a:p>
          <a:p>
            <a:pPr>
              <a:buNone/>
            </a:pPr>
            <a:endParaRPr lang="en-GB" sz="1400" dirty="0" smtClean="0"/>
          </a:p>
          <a:p>
            <a:pPr>
              <a:buNone/>
            </a:pPr>
            <a:r>
              <a:rPr lang="en-GB" sz="2800" dirty="0" smtClean="0"/>
              <a:t>   - A review of twin and adoption studies into schizophrenia between 1967 and 1976.</a:t>
            </a:r>
            <a:endParaRPr lang="en-GB" sz="700" dirty="0" smtClean="0"/>
          </a:p>
          <a:p>
            <a:pPr>
              <a:buNone/>
            </a:pPr>
            <a:endParaRPr lang="en-GB" sz="600" dirty="0" smtClean="0"/>
          </a:p>
          <a:p>
            <a:pPr>
              <a:buNone/>
            </a:pPr>
            <a:r>
              <a:rPr lang="en-GB" sz="2800" dirty="0" smtClean="0"/>
              <a:t>   - </a:t>
            </a:r>
            <a:r>
              <a:rPr lang="en-GB" sz="2800" b="1" dirty="0" smtClean="0"/>
              <a:t>In adoption studies: </a:t>
            </a:r>
            <a:r>
              <a:rPr lang="en-GB" sz="2800" dirty="0" smtClean="0"/>
              <a:t>compared biological parents and siblings and adoptive parents and siblings.</a:t>
            </a:r>
          </a:p>
          <a:p>
            <a:pPr>
              <a:buNone/>
            </a:pPr>
            <a:endParaRPr lang="en-GB" sz="600" dirty="0" smtClean="0"/>
          </a:p>
          <a:p>
            <a:pPr>
              <a:buNone/>
            </a:pPr>
            <a:r>
              <a:rPr lang="en-GB" sz="2800" dirty="0" smtClean="0"/>
              <a:t>   </a:t>
            </a:r>
            <a:r>
              <a:rPr lang="en-GB" sz="2800" b="1" dirty="0" smtClean="0"/>
              <a:t>- In twin studies: </a:t>
            </a:r>
            <a:r>
              <a:rPr lang="en-GB" sz="2800" dirty="0" smtClean="0"/>
              <a:t>compared concordance rates (how often both twins were diagnosed with schizophrenia) for monozygotic (identical) and </a:t>
            </a:r>
            <a:r>
              <a:rPr lang="en-GB" sz="2800" dirty="0" err="1" smtClean="0"/>
              <a:t>dyzygotic</a:t>
            </a:r>
            <a:r>
              <a:rPr lang="en-GB" sz="2800" dirty="0" smtClean="0"/>
              <a:t> (non-identical) twins.</a:t>
            </a:r>
          </a:p>
          <a:p>
            <a:pPr>
              <a:buNone/>
            </a:pPr>
            <a:endParaRPr lang="en-GB" sz="2800" dirty="0" smtClean="0"/>
          </a:p>
        </p:txBody>
      </p:sp>
      <p:pic>
        <p:nvPicPr>
          <p:cNvPr id="12290" name="Picture 2" descr="http://t1.gstatic.com/images?q=tbn:ANd9GcR60R_xENUmIml_m157BrB3aH_iEeFyxaYulFXiRdLUpQTaYbM1zA">
            <a:hlinkClick r:id="rId3"/>
          </p:cNvPr>
          <p:cNvPicPr>
            <a:picLocks noChangeAspect="1" noChangeArrowheads="1"/>
          </p:cNvPicPr>
          <p:nvPr/>
        </p:nvPicPr>
        <p:blipFill>
          <a:blip r:embed="rId4"/>
          <a:srcRect/>
          <a:stretch>
            <a:fillRect/>
          </a:stretch>
        </p:blipFill>
        <p:spPr bwMode="auto">
          <a:xfrm>
            <a:off x="6929455" y="5286364"/>
            <a:ext cx="1571636" cy="1571636"/>
          </a:xfrm>
          <a:prstGeom prst="rect">
            <a:avLst/>
          </a:prstGeom>
          <a:noFill/>
        </p:spPr>
      </p:pic>
      <p:sp>
        <p:nvSpPr>
          <p:cNvPr id="7" name="Right Arrow 6"/>
          <p:cNvSpPr/>
          <p:nvPr/>
        </p:nvSpPr>
        <p:spPr>
          <a:xfrm>
            <a:off x="6143636" y="5786454"/>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929322" y="6072206"/>
            <a:ext cx="928694" cy="369332"/>
          </a:xfrm>
          <a:prstGeom prst="rect">
            <a:avLst/>
          </a:prstGeom>
          <a:noFill/>
        </p:spPr>
        <p:txBody>
          <a:bodyPr wrap="square" rtlCol="0">
            <a:spAutoFit/>
          </a:bodyPr>
          <a:lstStyle/>
          <a:p>
            <a:r>
              <a:rPr lang="en-GB" dirty="0" smtClean="0"/>
              <a:t>Video</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6258" y="0"/>
            <a:ext cx="4757742" cy="1143000"/>
          </a:xfrm>
        </p:spPr>
        <p:txBody>
          <a:bodyPr>
            <a:normAutofit/>
          </a:bodyPr>
          <a:lstStyle/>
          <a:p>
            <a:r>
              <a:rPr lang="en-GB" dirty="0" smtClean="0">
                <a:solidFill>
                  <a:srgbClr val="00B050"/>
                </a:solidFill>
              </a:rPr>
              <a:t>Support for Nature</a:t>
            </a:r>
            <a:endParaRPr lang="en-GB" dirty="0">
              <a:solidFill>
                <a:srgbClr val="00B050"/>
              </a:solidFill>
            </a:endParaRPr>
          </a:p>
        </p:txBody>
      </p:sp>
      <p:sp>
        <p:nvSpPr>
          <p:cNvPr id="3" name="Content Placeholder 2"/>
          <p:cNvSpPr>
            <a:spLocks noGrp="1"/>
          </p:cNvSpPr>
          <p:nvPr>
            <p:ph idx="1"/>
          </p:nvPr>
        </p:nvSpPr>
        <p:spPr>
          <a:xfrm>
            <a:off x="0" y="642918"/>
            <a:ext cx="9144000" cy="6215082"/>
          </a:xfrm>
        </p:spPr>
        <p:txBody>
          <a:bodyPr>
            <a:normAutofit/>
          </a:bodyPr>
          <a:lstStyle/>
          <a:p>
            <a:r>
              <a:rPr lang="en-GB" b="1" dirty="0" smtClean="0"/>
              <a:t>IQ scores</a:t>
            </a:r>
          </a:p>
          <a:p>
            <a:pPr>
              <a:buNone/>
            </a:pPr>
            <a:r>
              <a:rPr lang="en-GB" dirty="0" smtClean="0"/>
              <a:t>   </a:t>
            </a:r>
            <a:r>
              <a:rPr lang="en-GB" sz="3000" dirty="0" smtClean="0"/>
              <a:t>-</a:t>
            </a:r>
            <a:r>
              <a:rPr lang="en-GB" sz="3000" b="1" dirty="0" err="1" smtClean="0"/>
              <a:t>Plomin</a:t>
            </a:r>
            <a:r>
              <a:rPr lang="en-GB" sz="3000" b="1" dirty="0" smtClean="0"/>
              <a:t> (1988) </a:t>
            </a:r>
            <a:r>
              <a:rPr lang="en-GB" sz="3000" dirty="0" smtClean="0"/>
              <a:t>studied MZ and DZ twins reared together and apart and found that I.Q. has an overall heritability of 0.68- genetics are responsible for about 68% of the variation in I.Q. </a:t>
            </a:r>
          </a:p>
          <a:p>
            <a:pPr>
              <a:buNone/>
            </a:pPr>
            <a:r>
              <a:rPr lang="en-GB" sz="3000" dirty="0" smtClean="0"/>
              <a:t>   -MZ twins reared apart have I.Q. scores which correlate at about 0.74, or 74%.</a:t>
            </a:r>
          </a:p>
          <a:p>
            <a:pPr>
              <a:buNone/>
            </a:pPr>
            <a:endParaRPr lang="en-GB" sz="1000" b="1" dirty="0" smtClean="0"/>
          </a:p>
          <a:p>
            <a:pPr>
              <a:buNone/>
            </a:pPr>
            <a:r>
              <a:rPr lang="en-GB" b="1" dirty="0" smtClean="0"/>
              <a:t>	</a:t>
            </a:r>
            <a:r>
              <a:rPr lang="en-GB" b="1" dirty="0" smtClean="0">
                <a:effectLst>
                  <a:outerShdw blurRad="38100" dist="38100" dir="2700000" algn="tl">
                    <a:srgbClr val="000000">
                      <a:alpha val="43137"/>
                    </a:srgbClr>
                  </a:outerShdw>
                </a:effectLst>
              </a:rPr>
              <a:t>Evaluation point</a:t>
            </a:r>
          </a:p>
          <a:p>
            <a:pPr>
              <a:buNone/>
            </a:pPr>
            <a:r>
              <a:rPr lang="en-GB" sz="3000" b="1" dirty="0" smtClean="0"/>
              <a:t>  </a:t>
            </a:r>
            <a:r>
              <a:rPr lang="en-GB" sz="3000" dirty="0" smtClean="0"/>
              <a:t>However,  variations between identical twins must </a:t>
            </a:r>
          </a:p>
          <a:p>
            <a:pPr>
              <a:buNone/>
            </a:pPr>
            <a:r>
              <a:rPr lang="en-GB" sz="3000" dirty="0" smtClean="0"/>
              <a:t>  be due to environmental influences</a:t>
            </a:r>
            <a:r>
              <a:rPr lang="en-GB" sz="3000" b="1" dirty="0" smtClean="0"/>
              <a:t>.</a:t>
            </a:r>
            <a:endParaRPr lang="en-GB" sz="3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BBA92FD-D8B3-4E60-B325-9C136BE534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1368</Words>
  <Application>Microsoft Office PowerPoint</Application>
  <PresentationFormat>On-screen Show (4:3)</PresentationFormat>
  <Paragraphs>137</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Debate: Nature and Nurture</vt:lpstr>
      <vt:lpstr>Nature</vt:lpstr>
      <vt:lpstr>Nature</vt:lpstr>
      <vt:lpstr>Nurture</vt:lpstr>
      <vt:lpstr>PowerPoint Presentation</vt:lpstr>
      <vt:lpstr>Support for Nature</vt:lpstr>
      <vt:lpstr>PowerPoint Presentation</vt:lpstr>
      <vt:lpstr>Support for Nature</vt:lpstr>
      <vt:lpstr>Support for Nature</vt:lpstr>
      <vt:lpstr> Nature   Nurture Interaction</vt:lpstr>
      <vt:lpstr>Nature   Nurture Interaction Evidence</vt:lpstr>
      <vt:lpstr>Summary</vt:lpstr>
      <vt:lpstr>Summary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2011-01-20T17:31:50Z</dcterms:created>
  <dcterms:modified xsi:type="dcterms:W3CDTF">2016-12-06T03:16:16Z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TC103626559990</vt:lpwstr>
  </property>
</Properties>
</file>