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76" d="100"/>
          <a:sy n="76" d="100"/>
        </p:scale>
        <p:origin x="84"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C6E08-0F2B-46D2-B551-D9A21BD0FD0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212036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08-0F2B-46D2-B551-D9A21BD0FD0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298394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08-0F2B-46D2-B551-D9A21BD0FD0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1985693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endParaRPr lang="en-US"/>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CF7BDCAE-7563-4263-B1A3-6E1F98A50722}" type="slidenum">
              <a:rPr lang="en-US"/>
              <a:pPr/>
              <a:t>‹#›</a:t>
            </a:fld>
            <a:endParaRPr lang="en-US"/>
          </a:p>
        </p:txBody>
      </p:sp>
    </p:spTree>
    <p:extLst>
      <p:ext uri="{BB962C8B-B14F-4D97-AF65-F5344CB8AC3E}">
        <p14:creationId xmlns:p14="http://schemas.microsoft.com/office/powerpoint/2010/main" val="189183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08-0F2B-46D2-B551-D9A21BD0FD0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267683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C6E08-0F2B-46D2-B551-D9A21BD0FD0D}"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142806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C6E08-0F2B-46D2-B551-D9A21BD0FD0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410916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C6E08-0F2B-46D2-B551-D9A21BD0FD0D}"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58201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C6E08-0F2B-46D2-B551-D9A21BD0FD0D}"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107814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C6E08-0F2B-46D2-B551-D9A21BD0FD0D}"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208021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C6E08-0F2B-46D2-B551-D9A21BD0FD0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92959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C6E08-0F2B-46D2-B551-D9A21BD0FD0D}"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3CD4F-93D3-4116-9566-32D6F31BC821}" type="slidenum">
              <a:rPr lang="en-US" smtClean="0"/>
              <a:t>‹#›</a:t>
            </a:fld>
            <a:endParaRPr lang="en-US"/>
          </a:p>
        </p:txBody>
      </p:sp>
    </p:spTree>
    <p:extLst>
      <p:ext uri="{BB962C8B-B14F-4D97-AF65-F5344CB8AC3E}">
        <p14:creationId xmlns:p14="http://schemas.microsoft.com/office/powerpoint/2010/main" val="250206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C6E08-0F2B-46D2-B551-D9A21BD0FD0D}" type="datetimeFigureOut">
              <a:rPr lang="en-US" smtClean="0"/>
              <a:t>11/28/2016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3CD4F-93D3-4116-9566-32D6F31BC821}" type="slidenum">
              <a:rPr lang="en-US" smtClean="0"/>
              <a:t>‹#›</a:t>
            </a:fld>
            <a:endParaRPr lang="en-US"/>
          </a:p>
        </p:txBody>
      </p:sp>
    </p:spTree>
    <p:extLst>
      <p:ext uri="{BB962C8B-B14F-4D97-AF65-F5344CB8AC3E}">
        <p14:creationId xmlns:p14="http://schemas.microsoft.com/office/powerpoint/2010/main" val="163900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1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National_security" TargetMode="External"/><Relationship Id="rId2" Type="http://schemas.openxmlformats.org/officeDocument/2006/relationships/hyperlink" Target="https://en.wikipedia.org/wiki/Strategy" TargetMode="External"/><Relationship Id="rId1" Type="http://schemas.openxmlformats.org/officeDocument/2006/relationships/slideLayout" Target="../slideLayouts/slideLayout2.xml"/><Relationship Id="rId5" Type="http://schemas.openxmlformats.org/officeDocument/2006/relationships/hyperlink" Target="https://en.wikipedia.org/wiki/Nuclear_holocaust" TargetMode="External"/><Relationship Id="rId4" Type="http://schemas.openxmlformats.org/officeDocument/2006/relationships/hyperlink" Target="https://en.wikipedia.org/wiki/Nuclear_weapo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Berlin_Crisis_of_196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OF THE FLIES</a:t>
            </a:r>
            <a:endParaRPr lang="en-US" dirty="0"/>
          </a:p>
        </p:txBody>
      </p:sp>
      <p:sp>
        <p:nvSpPr>
          <p:cNvPr id="3" name="Subtitle 2"/>
          <p:cNvSpPr>
            <a:spLocks noGrp="1"/>
          </p:cNvSpPr>
          <p:nvPr>
            <p:ph type="subTitle" idx="1"/>
          </p:nvPr>
        </p:nvSpPr>
        <p:spPr/>
        <p:txBody>
          <a:bodyPr/>
          <a:lstStyle/>
          <a:p>
            <a:r>
              <a:rPr lang="en-US" dirty="0" smtClean="0"/>
              <a:t>By William Golding </a:t>
            </a:r>
            <a:endParaRPr lang="en-US" dirty="0"/>
          </a:p>
        </p:txBody>
      </p:sp>
    </p:spTree>
    <p:extLst>
      <p:ext uri="{BB962C8B-B14F-4D97-AF65-F5344CB8AC3E}">
        <p14:creationId xmlns:p14="http://schemas.microsoft.com/office/powerpoint/2010/main" val="362023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6707"/>
            <a:ext cx="11353800" cy="616182"/>
          </a:xfrm>
        </p:spPr>
        <p:txBody>
          <a:bodyPr>
            <a:normAutofit fontScale="90000"/>
          </a:bodyPr>
          <a:lstStyle/>
          <a:p>
            <a:r>
              <a:rPr lang="en-US" dirty="0" smtClean="0"/>
              <a:t>Image 4</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0967" y="0"/>
            <a:ext cx="4431866" cy="6750073"/>
          </a:xfrm>
        </p:spPr>
      </p:pic>
    </p:spTree>
    <p:extLst>
      <p:ext uri="{BB962C8B-B14F-4D97-AF65-F5344CB8AC3E}">
        <p14:creationId xmlns:p14="http://schemas.microsoft.com/office/powerpoint/2010/main" val="243533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6866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133600" y="1"/>
            <a:ext cx="7772400" cy="1470025"/>
          </a:xfrm>
        </p:spPr>
        <p:txBody>
          <a:bodyPr anchor="ctr"/>
          <a:lstStyle/>
          <a:p>
            <a:r>
              <a:rPr lang="en-US" sz="4400">
                <a:latin typeface="Calligraph421 BT" pitchFamily="66" charset="0"/>
              </a:rPr>
              <a:t>L.O.T.F Author</a:t>
            </a:r>
          </a:p>
        </p:txBody>
      </p:sp>
      <p:sp>
        <p:nvSpPr>
          <p:cNvPr id="8196" name="Rectangle 4"/>
          <p:cNvSpPr>
            <a:spLocks noGrp="1" noChangeArrowheads="1"/>
          </p:cNvSpPr>
          <p:nvPr>
            <p:ph type="subTitle" idx="1"/>
          </p:nvPr>
        </p:nvSpPr>
        <p:spPr>
          <a:xfrm>
            <a:off x="2895600" y="1295400"/>
            <a:ext cx="6400800" cy="1752600"/>
          </a:xfrm>
        </p:spPr>
        <p:txBody>
          <a:bodyPr/>
          <a:lstStyle/>
          <a:p>
            <a:r>
              <a:rPr lang="en-US" sz="3200">
                <a:latin typeface="Calligraph421 BT" pitchFamily="66" charset="0"/>
              </a:rPr>
              <a:t>William Golding</a:t>
            </a:r>
          </a:p>
          <a:p>
            <a:r>
              <a:rPr lang="en-US" sz="3200">
                <a:latin typeface="Calligraph421 BT" pitchFamily="66" charset="0"/>
              </a:rPr>
              <a:t>Born in Britain</a:t>
            </a:r>
          </a:p>
          <a:p>
            <a:r>
              <a:rPr lang="en-US" sz="3200">
                <a:latin typeface="Calligraph421 BT" pitchFamily="66" charset="0"/>
              </a:rPr>
              <a:t>1911-1993</a:t>
            </a:r>
          </a:p>
        </p:txBody>
      </p:sp>
      <p:pic>
        <p:nvPicPr>
          <p:cNvPr id="8197" name="Picture 5" descr="goldin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1" y="3200401"/>
            <a:ext cx="253047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791504"/>
      </p:ext>
    </p:extLst>
  </p:cSld>
  <p:clrMapOvr>
    <a:masterClrMapping/>
  </p:clrMapOvr>
  <p:transition spd="slow" advClick="0" advTm="15000">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5000" fill="hold"/>
                                        <p:tgtEl>
                                          <p:spTgt spid="8194"/>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mph" presetSubtype="0" fill="hold" nodeType="clickEffect">
                                  <p:stCondLst>
                                    <p:cond delay="0"/>
                                  </p:stCondLst>
                                  <p:iterate type="lt">
                                    <p:tmPct val="0"/>
                                  </p:iterate>
                                  <p:childTnLst>
                                    <p:animRot by="-43200000">
                                      <p:cBhvr>
                                        <p:cTn id="10" dur="3000" fill="hold"/>
                                        <p:tgtEl>
                                          <p:spTgt spid="8196">
                                            <p:txEl>
                                              <p:pRg st="0" end="0"/>
                                            </p:txEl>
                                          </p:spTgt>
                                        </p:tgtEl>
                                        <p:attrNameLst>
                                          <p:attrName>r</p:attrName>
                                        </p:attrNameLst>
                                      </p:cBhvr>
                                    </p:animRot>
                                  </p:childTnLst>
                                </p:cTn>
                              </p:par>
                              <p:par>
                                <p:cTn id="11" presetID="8" presetClass="emph" presetSubtype="0" fill="hold" nodeType="withEffect">
                                  <p:stCondLst>
                                    <p:cond delay="0"/>
                                  </p:stCondLst>
                                  <p:iterate type="lt">
                                    <p:tmPct val="0"/>
                                  </p:iterate>
                                  <p:childTnLst>
                                    <p:animRot by="-43200000">
                                      <p:cBhvr>
                                        <p:cTn id="12" dur="3000" fill="hold"/>
                                        <p:tgtEl>
                                          <p:spTgt spid="8196">
                                            <p:txEl>
                                              <p:pRg st="1" end="1"/>
                                            </p:txEl>
                                          </p:spTgt>
                                        </p:tgtEl>
                                        <p:attrNameLst>
                                          <p:attrName>r</p:attrName>
                                        </p:attrNameLst>
                                      </p:cBhvr>
                                    </p:animRot>
                                  </p:childTnLst>
                                </p:cTn>
                              </p:par>
                              <p:par>
                                <p:cTn id="13" presetID="8" presetClass="emph" presetSubtype="0" fill="hold" nodeType="withEffect">
                                  <p:stCondLst>
                                    <p:cond delay="0"/>
                                  </p:stCondLst>
                                  <p:iterate type="lt">
                                    <p:tmPct val="0"/>
                                  </p:iterate>
                                  <p:childTnLst>
                                    <p:animRot by="-43200000">
                                      <p:cBhvr>
                                        <p:cTn id="14" dur="3000" fill="hold"/>
                                        <p:tgtEl>
                                          <p:spTgt spid="8196">
                                            <p:txEl>
                                              <p:pRg st="2" end="2"/>
                                            </p:txEl>
                                          </p:spTgt>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38" presetClass="exit" presetSubtype="0" accel="50000" fill="hold" nodeType="clickEffect">
                                  <p:stCondLst>
                                    <p:cond delay="0"/>
                                  </p:stCondLst>
                                  <p:iterate type="lt">
                                    <p:tmPct val="50000"/>
                                  </p:iterate>
                                  <p:childTnLst>
                                    <p:anim calcmode="lin" valueType="num">
                                      <p:cBhvr>
                                        <p:cTn id="18" dur="3000">
                                          <p:stCondLst>
                                            <p:cond delay="0"/>
                                          </p:stCondLst>
                                        </p:cTn>
                                        <p:tgtEl>
                                          <p:spTgt spid="8196">
                                            <p:txEl>
                                              <p:pRg st="0" end="0"/>
                                            </p:txEl>
                                          </p:spTgt>
                                        </p:tgtEl>
                                        <p:attrNameLst>
                                          <p:attrName>style.rotation</p:attrName>
                                        </p:attrNameLst>
                                      </p:cBhvr>
                                      <p:tavLst>
                                        <p:tav tm="0">
                                          <p:val>
                                            <p:fltVal val="0"/>
                                          </p:val>
                                        </p:tav>
                                        <p:tav tm="100000">
                                          <p:val>
                                            <p:fltVal val="45"/>
                                          </p:val>
                                        </p:tav>
                                      </p:tavLst>
                                    </p:anim>
                                    <p:anim calcmode="lin" valueType="num">
                                      <p:cBhvr>
                                        <p:cTn id="19" dur="3000">
                                          <p:stCondLst>
                                            <p:cond delay="0"/>
                                          </p:stCondLst>
                                        </p:cTn>
                                        <p:tgtEl>
                                          <p:spTgt spid="8196">
                                            <p:txEl>
                                              <p:pRg st="0" end="0"/>
                                            </p:txEl>
                                          </p:spTgt>
                                        </p:tgtEl>
                                        <p:attrNameLst>
                                          <p:attrName>ppt_y</p:attrName>
                                        </p:attrNameLst>
                                      </p:cBhvr>
                                      <p:tavLst>
                                        <p:tav tm="0">
                                          <p:val>
                                            <p:strVal val="ppt_y"/>
                                          </p:val>
                                        </p:tav>
                                        <p:tav tm="100000">
                                          <p:val>
                                            <p:strVal val="ppt_y+1"/>
                                          </p:val>
                                        </p:tav>
                                      </p:tavLst>
                                    </p:anim>
                                    <p:set>
                                      <p:cBhvr>
                                        <p:cTn id="20" dur="1" fill="hold">
                                          <p:stCondLst>
                                            <p:cond delay="2999"/>
                                          </p:stCondLst>
                                        </p:cTn>
                                        <p:tgtEl>
                                          <p:spTgt spid="8196">
                                            <p:txEl>
                                              <p:pRg st="0" end="0"/>
                                            </p:txEl>
                                          </p:spTgt>
                                        </p:tgtEl>
                                        <p:attrNameLst>
                                          <p:attrName>style.visibility</p:attrName>
                                        </p:attrNameLst>
                                      </p:cBhvr>
                                      <p:to>
                                        <p:strVal val="hidden"/>
                                      </p:to>
                                    </p:set>
                                  </p:childTnLst>
                                </p:cTn>
                              </p:par>
                              <p:par>
                                <p:cTn id="21" presetID="38" presetClass="exit" presetSubtype="0" accel="50000" fill="hold" nodeType="withEffect">
                                  <p:stCondLst>
                                    <p:cond delay="0"/>
                                  </p:stCondLst>
                                  <p:iterate type="lt">
                                    <p:tmPct val="50000"/>
                                  </p:iterate>
                                  <p:childTnLst>
                                    <p:anim calcmode="lin" valueType="num">
                                      <p:cBhvr>
                                        <p:cTn id="22" dur="3000">
                                          <p:stCondLst>
                                            <p:cond delay="0"/>
                                          </p:stCondLst>
                                        </p:cTn>
                                        <p:tgtEl>
                                          <p:spTgt spid="8196">
                                            <p:txEl>
                                              <p:pRg st="1" end="1"/>
                                            </p:txEl>
                                          </p:spTgt>
                                        </p:tgtEl>
                                        <p:attrNameLst>
                                          <p:attrName>style.rotation</p:attrName>
                                        </p:attrNameLst>
                                      </p:cBhvr>
                                      <p:tavLst>
                                        <p:tav tm="0">
                                          <p:val>
                                            <p:fltVal val="0"/>
                                          </p:val>
                                        </p:tav>
                                        <p:tav tm="100000">
                                          <p:val>
                                            <p:fltVal val="45"/>
                                          </p:val>
                                        </p:tav>
                                      </p:tavLst>
                                    </p:anim>
                                    <p:anim calcmode="lin" valueType="num">
                                      <p:cBhvr>
                                        <p:cTn id="23" dur="3000">
                                          <p:stCondLst>
                                            <p:cond delay="0"/>
                                          </p:stCondLst>
                                        </p:cTn>
                                        <p:tgtEl>
                                          <p:spTgt spid="8196">
                                            <p:txEl>
                                              <p:pRg st="1" end="1"/>
                                            </p:txEl>
                                          </p:spTgt>
                                        </p:tgtEl>
                                        <p:attrNameLst>
                                          <p:attrName>ppt_y</p:attrName>
                                        </p:attrNameLst>
                                      </p:cBhvr>
                                      <p:tavLst>
                                        <p:tav tm="0">
                                          <p:val>
                                            <p:strVal val="ppt_y"/>
                                          </p:val>
                                        </p:tav>
                                        <p:tav tm="100000">
                                          <p:val>
                                            <p:strVal val="ppt_y+1"/>
                                          </p:val>
                                        </p:tav>
                                      </p:tavLst>
                                    </p:anim>
                                    <p:set>
                                      <p:cBhvr>
                                        <p:cTn id="24" dur="1" fill="hold">
                                          <p:stCondLst>
                                            <p:cond delay="2999"/>
                                          </p:stCondLst>
                                        </p:cTn>
                                        <p:tgtEl>
                                          <p:spTgt spid="8196">
                                            <p:txEl>
                                              <p:pRg st="1" end="1"/>
                                            </p:txEl>
                                          </p:spTgt>
                                        </p:tgtEl>
                                        <p:attrNameLst>
                                          <p:attrName>style.visibility</p:attrName>
                                        </p:attrNameLst>
                                      </p:cBhvr>
                                      <p:to>
                                        <p:strVal val="hidden"/>
                                      </p:to>
                                    </p:set>
                                  </p:childTnLst>
                                </p:cTn>
                              </p:par>
                              <p:par>
                                <p:cTn id="25" presetID="38" presetClass="exit" presetSubtype="0" accel="50000" fill="hold" nodeType="withEffect">
                                  <p:stCondLst>
                                    <p:cond delay="0"/>
                                  </p:stCondLst>
                                  <p:iterate type="lt">
                                    <p:tmPct val="50000"/>
                                  </p:iterate>
                                  <p:childTnLst>
                                    <p:anim calcmode="lin" valueType="num">
                                      <p:cBhvr>
                                        <p:cTn id="26" dur="3000">
                                          <p:stCondLst>
                                            <p:cond delay="0"/>
                                          </p:stCondLst>
                                        </p:cTn>
                                        <p:tgtEl>
                                          <p:spTgt spid="8196">
                                            <p:txEl>
                                              <p:pRg st="2" end="2"/>
                                            </p:txEl>
                                          </p:spTgt>
                                        </p:tgtEl>
                                        <p:attrNameLst>
                                          <p:attrName>style.rotation</p:attrName>
                                        </p:attrNameLst>
                                      </p:cBhvr>
                                      <p:tavLst>
                                        <p:tav tm="0">
                                          <p:val>
                                            <p:fltVal val="0"/>
                                          </p:val>
                                        </p:tav>
                                        <p:tav tm="100000">
                                          <p:val>
                                            <p:fltVal val="45"/>
                                          </p:val>
                                        </p:tav>
                                      </p:tavLst>
                                    </p:anim>
                                    <p:anim calcmode="lin" valueType="num">
                                      <p:cBhvr>
                                        <p:cTn id="27" dur="3000">
                                          <p:stCondLst>
                                            <p:cond delay="0"/>
                                          </p:stCondLst>
                                        </p:cTn>
                                        <p:tgtEl>
                                          <p:spTgt spid="8196">
                                            <p:txEl>
                                              <p:pRg st="2" end="2"/>
                                            </p:txEl>
                                          </p:spTgt>
                                        </p:tgtEl>
                                        <p:attrNameLst>
                                          <p:attrName>ppt_y</p:attrName>
                                        </p:attrNameLst>
                                      </p:cBhvr>
                                      <p:tavLst>
                                        <p:tav tm="0">
                                          <p:val>
                                            <p:strVal val="ppt_y"/>
                                          </p:val>
                                        </p:tav>
                                        <p:tav tm="100000">
                                          <p:val>
                                            <p:strVal val="ppt_y+1"/>
                                          </p:val>
                                        </p:tav>
                                      </p:tavLst>
                                    </p:anim>
                                    <p:set>
                                      <p:cBhvr>
                                        <p:cTn id="28" dur="1" fill="hold">
                                          <p:stCondLst>
                                            <p:cond delay="2999"/>
                                          </p:stCondLst>
                                        </p:cTn>
                                        <p:tgtEl>
                                          <p:spTgt spid="8196">
                                            <p:txEl>
                                              <p:pRg st="2" end="2"/>
                                            </p:txEl>
                                          </p:spTgt>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9" presetClass="exit" presetSubtype="10" fill="hold" nodeType="clickEffect">
                                  <p:stCondLst>
                                    <p:cond delay="0"/>
                                  </p:stCondLst>
                                  <p:childTnLst>
                                    <p:anim calcmode="lin" valueType="num">
                                      <p:cBhvr>
                                        <p:cTn id="32" dur="3000"/>
                                        <p:tgtEl>
                                          <p:spTgt spid="8197"/>
                                        </p:tgtEl>
                                        <p:attrNameLst>
                                          <p:attrName>ppt_h</p:attrName>
                                        </p:attrNameLst>
                                      </p:cBhvr>
                                      <p:tavLst>
                                        <p:tav tm="0">
                                          <p:val>
                                            <p:strVal val="ppt_h"/>
                                          </p:val>
                                        </p:tav>
                                        <p:tav tm="100000">
                                          <p:val>
                                            <p:strVal val="ppt_h"/>
                                          </p:val>
                                        </p:tav>
                                      </p:tavLst>
                                    </p:anim>
                                    <p:anim calcmode="lin" valueType="num">
                                      <p:cBhvr>
                                        <p:cTn id="33" dur="3000"/>
                                        <p:tgtEl>
                                          <p:spTgt spid="819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4" dur="1" fill="hold">
                                          <p:stCondLst>
                                            <p:cond delay="2999"/>
                                          </p:stCondLst>
                                        </p:cTn>
                                        <p:tgtEl>
                                          <p:spTgt spid="8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
            </a:r>
            <a:br>
              <a:rPr lang="en-US" sz="4000"/>
            </a:br>
            <a:endParaRPr lang="en-US" sz="3600">
              <a:latin typeface="La Bamba LET" pitchFamily="2" charset="0"/>
            </a:endParaRPr>
          </a:p>
        </p:txBody>
      </p:sp>
      <p:sp>
        <p:nvSpPr>
          <p:cNvPr id="16390" name="Rectangle 6"/>
          <p:cNvSpPr>
            <a:spLocks noGrp="1" noChangeArrowheads="1"/>
          </p:cNvSpPr>
          <p:nvPr>
            <p:ph type="body" sz="half" idx="1"/>
          </p:nvPr>
        </p:nvSpPr>
        <p:spPr>
          <a:xfrm>
            <a:off x="142874" y="-245326"/>
            <a:ext cx="6219826" cy="4883150"/>
          </a:xfrm>
        </p:spPr>
        <p:txBody>
          <a:bodyPr/>
          <a:lstStyle/>
          <a:p>
            <a:pPr>
              <a:lnSpc>
                <a:spcPct val="90000"/>
              </a:lnSpc>
              <a:buFontTx/>
              <a:buNone/>
            </a:pPr>
            <a:endParaRPr lang="en-US" sz="2400" dirty="0"/>
          </a:p>
          <a:p>
            <a:pPr>
              <a:lnSpc>
                <a:spcPct val="90000"/>
              </a:lnSpc>
              <a:buFontTx/>
              <a:buNone/>
            </a:pPr>
            <a:r>
              <a:rPr lang="en-US" sz="2600" dirty="0"/>
              <a:t>As a child, Golding had witnessed WWI, which was referred to as “the war to end all wars”</a:t>
            </a:r>
          </a:p>
          <a:p>
            <a:pPr>
              <a:lnSpc>
                <a:spcPct val="90000"/>
              </a:lnSpc>
              <a:buFontTx/>
              <a:buNone/>
            </a:pPr>
            <a:r>
              <a:rPr lang="en-US" sz="2600" dirty="0" smtClean="0"/>
              <a:t>HOWEVER, 22 </a:t>
            </a:r>
            <a:r>
              <a:rPr lang="en-US" sz="2600" dirty="0"/>
              <a:t>years later Britain was again involved in  </a:t>
            </a:r>
            <a:r>
              <a:rPr lang="en-US" sz="2600" dirty="0" smtClean="0"/>
              <a:t>ANOTHER </a:t>
            </a:r>
            <a:r>
              <a:rPr lang="en-US" sz="2600" dirty="0"/>
              <a:t>WAR </a:t>
            </a:r>
            <a:r>
              <a:rPr lang="en-US" sz="2600" dirty="0" smtClean="0"/>
              <a:t>to </a:t>
            </a:r>
            <a:r>
              <a:rPr lang="en-US" sz="2600" dirty="0"/>
              <a:t>end all wars, which caused more devastation than was imaginable</a:t>
            </a:r>
          </a:p>
          <a:p>
            <a:pPr algn="ctr">
              <a:lnSpc>
                <a:spcPct val="90000"/>
              </a:lnSpc>
              <a:buFontTx/>
              <a:buNone/>
            </a:pPr>
            <a:endParaRPr lang="en-US" sz="2400" dirty="0"/>
          </a:p>
        </p:txBody>
      </p:sp>
      <p:pic>
        <p:nvPicPr>
          <p:cNvPr id="16393" name="Picture 9" descr="ww1"/>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6019800" y="4357688"/>
            <a:ext cx="2209800" cy="160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95" name="Picture 11" descr="hiroshim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7" y="3409099"/>
            <a:ext cx="3886200" cy="2914650"/>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descr="hiroshim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600" y="1676401"/>
            <a:ext cx="1828800" cy="1725613"/>
          </a:xfrm>
          <a:prstGeom prst="rect">
            <a:avLst/>
          </a:prstGeom>
          <a:noFill/>
          <a:extLst>
            <a:ext uri="{909E8E84-426E-40DD-AFC4-6F175D3DCCD1}">
              <a14:hiddenFill xmlns:a14="http://schemas.microsoft.com/office/drawing/2010/main">
                <a:solidFill>
                  <a:srgbClr val="FFFFFF"/>
                </a:solidFill>
              </a14:hiddenFill>
            </a:ext>
          </a:extLst>
        </p:spPr>
      </p:pic>
      <p:pic>
        <p:nvPicPr>
          <p:cNvPr id="16397" name="Picture 13" descr="abomb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5800" y="228600"/>
            <a:ext cx="1714500" cy="1220788"/>
          </a:xfrm>
          <a:prstGeom prst="rect">
            <a:avLst/>
          </a:prstGeom>
          <a:noFill/>
          <a:extLst>
            <a:ext uri="{909E8E84-426E-40DD-AFC4-6F175D3DCCD1}">
              <a14:hiddenFill xmlns:a14="http://schemas.microsoft.com/office/drawing/2010/main">
                <a:solidFill>
                  <a:srgbClr val="FFFFFF"/>
                </a:solidFill>
              </a14:hiddenFill>
            </a:ext>
          </a:extLst>
        </p:spPr>
      </p:pic>
      <p:pic>
        <p:nvPicPr>
          <p:cNvPr id="16399" name="Picture 15" descr="Abomb2"/>
          <p:cNvPicPr>
            <a:picLocks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6629401" y="1676400"/>
            <a:ext cx="1190625" cy="1887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401" name="Picture 17" descr="hiroshima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9400" y="152400"/>
            <a:ext cx="112395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774365"/>
      </p:ext>
    </p:extLst>
  </p:cSld>
  <p:clrMapOvr>
    <a:masterClrMapping/>
  </p:clrMapOvr>
  <p:transition spd="slow" advClick="0" advTm="30000">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path" presetSubtype="0" accel="50000" decel="50000" fill="hold" nodeType="clickEffect">
                                  <p:stCondLst>
                                    <p:cond delay="0"/>
                                  </p:stCondLst>
                                  <p:childTnLst>
                                    <p:animMotion origin="layout" path="M 0.0 0.0  L 0.036 0.08257  L 0.108 0.08257  L 0.072 0.16647  L 0.108 0.24905  L 0.036 0.24905  L 0.0 0.33295  L -0.036 0.24905  L -0.108 0.24905  L -0.072 0.16647  L -0.108 0.08257  L -0.036 0.08257  L 0.0 0.0  Z" pathEditMode="relative" ptsTypes="">
                                      <p:cBhvr>
                                        <p:cTn id="6" dur="2000" fill="hold"/>
                                        <p:tgtEl>
                                          <p:spTgt spid="16390">
                                            <p:txEl>
                                              <p:pRg st="1" end="1"/>
                                            </p:txEl>
                                          </p:spTgt>
                                        </p:tgtEl>
                                        <p:attrNameLst>
                                          <p:attrName>ppt_x</p:attrName>
                                          <p:attrName>ppt_y</p:attrName>
                                        </p:attrNameLst>
                                      </p:cBhvr>
                                    </p:animMotion>
                                  </p:childTnLst>
                                </p:cTn>
                              </p:par>
                              <p:par>
                                <p:cTn id="7" presetID="11" presetClass="path" presetSubtype="0" accel="50000" decel="50000" fill="hold" nodeType="withEffect">
                                  <p:stCondLst>
                                    <p:cond delay="0"/>
                                  </p:stCondLst>
                                  <p:childTnLst>
                                    <p:animMotion origin="layout" path="M 0.0 0.0  L 0.036 0.08257  L 0.108 0.08257  L 0.072 0.16647  L 0.108 0.24905  L 0.036 0.24905  L 0.0 0.33295  L -0.036 0.24905  L -0.108 0.24905  L -0.072 0.16647  L -0.108 0.08257  L -0.036 0.08257  L 0.0 0.0  Z" pathEditMode="relative" ptsTypes="">
                                      <p:cBhvr>
                                        <p:cTn id="8" dur="2000" fill="hold"/>
                                        <p:tgtEl>
                                          <p:spTgt spid="16390">
                                            <p:txEl>
                                              <p:pRg st="2" end="2"/>
                                            </p:txEl>
                                          </p:spTgt>
                                        </p:tgtEl>
                                        <p:attrNameLst>
                                          <p:attrName>ppt_x</p:attrName>
                                          <p:attrName>ppt_y</p:attrName>
                                        </p:attrNameLst>
                                      </p:cBhvr>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401"/>
                                        </p:tgtEl>
                                        <p:attrNameLst>
                                          <p:attrName>style.visibility</p:attrName>
                                        </p:attrNameLst>
                                      </p:cBhvr>
                                      <p:to>
                                        <p:strVal val="visible"/>
                                      </p:to>
                                    </p:set>
                                    <p:anim calcmode="lin" valueType="num">
                                      <p:cBhvr additive="base">
                                        <p:cTn id="13" dur="500" fill="hold"/>
                                        <p:tgtEl>
                                          <p:spTgt spid="16401"/>
                                        </p:tgtEl>
                                        <p:attrNameLst>
                                          <p:attrName>ppt_x</p:attrName>
                                        </p:attrNameLst>
                                      </p:cBhvr>
                                      <p:tavLst>
                                        <p:tav tm="0">
                                          <p:val>
                                            <p:strVal val="#ppt_x"/>
                                          </p:val>
                                        </p:tav>
                                        <p:tav tm="100000">
                                          <p:val>
                                            <p:strVal val="#ppt_x"/>
                                          </p:val>
                                        </p:tav>
                                      </p:tavLst>
                                    </p:anim>
                                    <p:anim calcmode="lin" valueType="num">
                                      <p:cBhvr additive="base">
                                        <p:cTn id="14" dur="500" fill="hold"/>
                                        <p:tgtEl>
                                          <p:spTgt spid="1640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397"/>
                                        </p:tgtEl>
                                        <p:attrNameLst>
                                          <p:attrName>style.visibility</p:attrName>
                                        </p:attrNameLst>
                                      </p:cBhvr>
                                      <p:to>
                                        <p:strVal val="visible"/>
                                      </p:to>
                                    </p:set>
                                    <p:anim calcmode="lin" valueType="num">
                                      <p:cBhvr additive="base">
                                        <p:cTn id="19" dur="500" fill="hold"/>
                                        <p:tgtEl>
                                          <p:spTgt spid="16397"/>
                                        </p:tgtEl>
                                        <p:attrNameLst>
                                          <p:attrName>ppt_x</p:attrName>
                                        </p:attrNameLst>
                                      </p:cBhvr>
                                      <p:tavLst>
                                        <p:tav tm="0">
                                          <p:val>
                                            <p:strVal val="#ppt_x"/>
                                          </p:val>
                                        </p:tav>
                                        <p:tav tm="100000">
                                          <p:val>
                                            <p:strVal val="#ppt_x"/>
                                          </p:val>
                                        </p:tav>
                                      </p:tavLst>
                                    </p:anim>
                                    <p:anim calcmode="lin" valueType="num">
                                      <p:cBhvr additive="base">
                                        <p:cTn id="20" dur="500" fill="hold"/>
                                        <p:tgtEl>
                                          <p:spTgt spid="1639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399"/>
                                        </p:tgtEl>
                                        <p:attrNameLst>
                                          <p:attrName>style.visibility</p:attrName>
                                        </p:attrNameLst>
                                      </p:cBhvr>
                                      <p:to>
                                        <p:strVal val="visible"/>
                                      </p:to>
                                    </p:set>
                                    <p:anim calcmode="lin" valueType="num">
                                      <p:cBhvr additive="base">
                                        <p:cTn id="25" dur="500" fill="hold"/>
                                        <p:tgtEl>
                                          <p:spTgt spid="16399"/>
                                        </p:tgtEl>
                                        <p:attrNameLst>
                                          <p:attrName>ppt_x</p:attrName>
                                        </p:attrNameLst>
                                      </p:cBhvr>
                                      <p:tavLst>
                                        <p:tav tm="0">
                                          <p:val>
                                            <p:strVal val="#ppt_x"/>
                                          </p:val>
                                        </p:tav>
                                        <p:tav tm="100000">
                                          <p:val>
                                            <p:strVal val="#ppt_x"/>
                                          </p:val>
                                        </p:tav>
                                      </p:tavLst>
                                    </p:anim>
                                    <p:anim calcmode="lin" valueType="num">
                                      <p:cBhvr additive="base">
                                        <p:cTn id="26" dur="500" fill="hold"/>
                                        <p:tgtEl>
                                          <p:spTgt spid="1639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396"/>
                                        </p:tgtEl>
                                        <p:attrNameLst>
                                          <p:attrName>style.visibility</p:attrName>
                                        </p:attrNameLst>
                                      </p:cBhvr>
                                      <p:to>
                                        <p:strVal val="visible"/>
                                      </p:to>
                                    </p:set>
                                    <p:anim calcmode="lin" valueType="num">
                                      <p:cBhvr additive="base">
                                        <p:cTn id="31" dur="500" fill="hold"/>
                                        <p:tgtEl>
                                          <p:spTgt spid="16396"/>
                                        </p:tgtEl>
                                        <p:attrNameLst>
                                          <p:attrName>ppt_x</p:attrName>
                                        </p:attrNameLst>
                                      </p:cBhvr>
                                      <p:tavLst>
                                        <p:tav tm="0">
                                          <p:val>
                                            <p:strVal val="#ppt_x"/>
                                          </p:val>
                                        </p:tav>
                                        <p:tav tm="100000">
                                          <p:val>
                                            <p:strVal val="#ppt_x"/>
                                          </p:val>
                                        </p:tav>
                                      </p:tavLst>
                                    </p:anim>
                                    <p:anim calcmode="lin" valueType="num">
                                      <p:cBhvr additive="base">
                                        <p:cTn id="32" dur="500" fill="hold"/>
                                        <p:tgtEl>
                                          <p:spTgt spid="1639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0" presetClass="entr" presetSubtype="0" decel="100000" fill="hold" nodeType="clickEffect">
                                  <p:stCondLst>
                                    <p:cond delay="0"/>
                                  </p:stCondLst>
                                  <p:childTnLst>
                                    <p:set>
                                      <p:cBhvr>
                                        <p:cTn id="36" dur="1" fill="hold">
                                          <p:stCondLst>
                                            <p:cond delay="0"/>
                                          </p:stCondLst>
                                        </p:cTn>
                                        <p:tgtEl>
                                          <p:spTgt spid="16395"/>
                                        </p:tgtEl>
                                        <p:attrNameLst>
                                          <p:attrName>style.visibility</p:attrName>
                                        </p:attrNameLst>
                                      </p:cBhvr>
                                      <p:to>
                                        <p:strVal val="visible"/>
                                      </p:to>
                                    </p:set>
                                    <p:anim calcmode="lin" valueType="num">
                                      <p:cBhvr>
                                        <p:cTn id="37" dur="1000" fill="hold"/>
                                        <p:tgtEl>
                                          <p:spTgt spid="16395"/>
                                        </p:tgtEl>
                                        <p:attrNameLst>
                                          <p:attrName>ppt_w</p:attrName>
                                        </p:attrNameLst>
                                      </p:cBhvr>
                                      <p:tavLst>
                                        <p:tav tm="0">
                                          <p:val>
                                            <p:strVal val="#ppt_w+.3"/>
                                          </p:val>
                                        </p:tav>
                                        <p:tav tm="100000">
                                          <p:val>
                                            <p:strVal val="#ppt_w"/>
                                          </p:val>
                                        </p:tav>
                                      </p:tavLst>
                                    </p:anim>
                                    <p:anim calcmode="lin" valueType="num">
                                      <p:cBhvr>
                                        <p:cTn id="38" dur="1000" fill="hold"/>
                                        <p:tgtEl>
                                          <p:spTgt spid="16395"/>
                                        </p:tgtEl>
                                        <p:attrNameLst>
                                          <p:attrName>ppt_h</p:attrName>
                                        </p:attrNameLst>
                                      </p:cBhvr>
                                      <p:tavLst>
                                        <p:tav tm="0">
                                          <p:val>
                                            <p:strVal val="#ppt_h"/>
                                          </p:val>
                                        </p:tav>
                                        <p:tav tm="100000">
                                          <p:val>
                                            <p:strVal val="#ppt_h"/>
                                          </p:val>
                                        </p:tav>
                                      </p:tavLst>
                                    </p:anim>
                                    <p:animEffect transition="in" filter="fade">
                                      <p:cBhvr>
                                        <p:cTn id="39" dur="10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Lord of the Flies Historical Context</a:t>
            </a:r>
            <a:r>
              <a:rPr lang="en-US" dirty="0" smtClean="0"/>
              <a:t/>
            </a:r>
            <a:br>
              <a:rPr lang="en-US" dirty="0" smtClean="0"/>
            </a:br>
            <a:endParaRPr lang="en-US" dirty="0"/>
          </a:p>
        </p:txBody>
      </p:sp>
      <p:sp>
        <p:nvSpPr>
          <p:cNvPr id="3" name="Content Placeholder 2"/>
          <p:cNvSpPr>
            <a:spLocks noGrp="1"/>
          </p:cNvSpPr>
          <p:nvPr>
            <p:ph idx="1"/>
          </p:nvPr>
        </p:nvSpPr>
        <p:spPr>
          <a:xfrm>
            <a:off x="245327" y="1003610"/>
            <a:ext cx="11946673" cy="5173353"/>
          </a:xfrm>
        </p:spPr>
        <p:txBody>
          <a:bodyPr>
            <a:normAutofit/>
          </a:bodyPr>
          <a:lstStyle/>
          <a:p>
            <a:r>
              <a:rPr lang="en-US" dirty="0"/>
              <a:t>Britain declared war on Germany on 3 September 1939 and the war in Europe lasted for almost six years. </a:t>
            </a:r>
            <a:endParaRPr lang="en-US" dirty="0" smtClean="0"/>
          </a:p>
          <a:p>
            <a:r>
              <a:rPr lang="en-US" dirty="0" smtClean="0"/>
              <a:t>In </a:t>
            </a:r>
            <a:r>
              <a:rPr lang="en-US" dirty="0"/>
              <a:t>the novel Golding explores some of the ideas that lay behind the Nazi government of Germany. The German leader Adolf Hitler adapted ideas from science and philosophy for his own ends. </a:t>
            </a:r>
            <a:endParaRPr lang="en-US" dirty="0" smtClean="0"/>
          </a:p>
          <a:p>
            <a:r>
              <a:rPr lang="en-US" dirty="0" smtClean="0"/>
              <a:t>Millions </a:t>
            </a:r>
            <a:r>
              <a:rPr lang="en-US" dirty="0"/>
              <a:t>of ordinary Germans were involved in the war and some carried out terrible </a:t>
            </a:r>
            <a:r>
              <a:rPr lang="en-US" dirty="0" smtClean="0"/>
              <a:t>atrocities. </a:t>
            </a:r>
            <a:r>
              <a:rPr lang="en-US" dirty="0"/>
              <a:t>You may find parallels for this in the novel.</a:t>
            </a:r>
            <a:r>
              <a:rPr lang="en-US" dirty="0" smtClean="0"/>
              <a:t/>
            </a:r>
            <a:br>
              <a:rPr lang="en-US" dirty="0" smtClean="0"/>
            </a:br>
            <a:endParaRPr lang="en-US" dirty="0"/>
          </a:p>
        </p:txBody>
      </p:sp>
    </p:spTree>
    <p:extLst>
      <p:ext uri="{BB962C8B-B14F-4D97-AF65-F5344CB8AC3E}">
        <p14:creationId xmlns:p14="http://schemas.microsoft.com/office/powerpoint/2010/main" val="85430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327" y="267629"/>
            <a:ext cx="11731083" cy="6176963"/>
          </a:xfrm>
        </p:spPr>
        <p:txBody>
          <a:bodyPr/>
          <a:lstStyle/>
          <a:p>
            <a:r>
              <a:rPr lang="en-US" dirty="0"/>
              <a:t>During the Second World War, William Golding served in the British Navy, on several different ships, and was in charge of specially adapted landing craft for the D-day landings in Normandy, so he witnessed at first hand the horrors of war</a:t>
            </a:r>
            <a:r>
              <a:rPr lang="en-US" dirty="0" smtClean="0"/>
              <a:t>.</a:t>
            </a:r>
          </a:p>
          <a:p>
            <a:r>
              <a:rPr lang="en-US" dirty="0" smtClean="0"/>
              <a:t> </a:t>
            </a:r>
            <a:r>
              <a:rPr lang="en-US" dirty="0"/>
              <a:t>He came to the conclusion that human beings are not naturally kind and that even children are capable of incredible cruelty if the circumstances demand or even simply allow it. </a:t>
            </a:r>
            <a:endParaRPr lang="en-US" dirty="0" smtClean="0"/>
          </a:p>
          <a:p>
            <a:r>
              <a:rPr lang="en-US" dirty="0" smtClean="0"/>
              <a:t>Golding </a:t>
            </a:r>
            <a:r>
              <a:rPr lang="en-US" dirty="0"/>
              <a:t>was interested in the way that violence can develop from innocent beginnings. </a:t>
            </a:r>
          </a:p>
        </p:txBody>
      </p:sp>
    </p:spTree>
    <p:extLst>
      <p:ext uri="{BB962C8B-B14F-4D97-AF65-F5344CB8AC3E}">
        <p14:creationId xmlns:p14="http://schemas.microsoft.com/office/powerpoint/2010/main" val="2077627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99695"/>
          </a:xfrm>
        </p:spPr>
        <p:txBody>
          <a:bodyPr>
            <a:normAutofit/>
          </a:bodyPr>
          <a:lstStyle/>
          <a:p>
            <a:r>
              <a:rPr lang="en-US" dirty="0" smtClean="0"/>
              <a:t>Look at the pictures and write down what you think is occurring? </a:t>
            </a:r>
            <a:br>
              <a:rPr lang="en-US" dirty="0" smtClean="0"/>
            </a:br>
            <a:r>
              <a:rPr lang="en-US" dirty="0"/>
              <a:t/>
            </a:r>
            <a:br>
              <a:rPr lang="en-US" dirty="0"/>
            </a:br>
            <a:r>
              <a:rPr lang="en-US" dirty="0" smtClean="0"/>
              <a:t>Why do you think these events occurring?</a:t>
            </a:r>
            <a:br>
              <a:rPr lang="en-US" dirty="0" smtClean="0"/>
            </a:br>
            <a:r>
              <a:rPr lang="en-US" dirty="0" smtClean="0"/>
              <a:t/>
            </a:r>
            <a:br>
              <a:rPr lang="en-US" dirty="0" smtClean="0"/>
            </a:br>
            <a:r>
              <a:rPr lang="en-US" dirty="0" smtClean="0"/>
              <a:t>Did something happen during this time? What?</a:t>
            </a:r>
            <a:endParaRPr lang="en-US" dirty="0"/>
          </a:p>
        </p:txBody>
      </p:sp>
    </p:spTree>
    <p:extLst>
      <p:ext uri="{BB962C8B-B14F-4D97-AF65-F5344CB8AC3E}">
        <p14:creationId xmlns:p14="http://schemas.microsoft.com/office/powerpoint/2010/main" val="384101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840" y="468351"/>
            <a:ext cx="11215646" cy="6088565"/>
          </a:xfrm>
        </p:spPr>
      </p:pic>
      <p:sp>
        <p:nvSpPr>
          <p:cNvPr id="5" name="TextBox 4"/>
          <p:cNvSpPr txBox="1"/>
          <p:nvPr/>
        </p:nvSpPr>
        <p:spPr>
          <a:xfrm>
            <a:off x="356839" y="0"/>
            <a:ext cx="3033132" cy="379141"/>
          </a:xfrm>
          <a:prstGeom prst="rect">
            <a:avLst/>
          </a:prstGeom>
          <a:noFill/>
        </p:spPr>
        <p:txBody>
          <a:bodyPr wrap="square" rtlCol="0">
            <a:spAutoFit/>
          </a:bodyPr>
          <a:lstStyle/>
          <a:p>
            <a:r>
              <a:rPr lang="en-US" dirty="0" smtClean="0"/>
              <a:t>Image 1</a:t>
            </a:r>
            <a:endParaRPr lang="en-US" dirty="0"/>
          </a:p>
        </p:txBody>
      </p:sp>
    </p:spTree>
    <p:extLst>
      <p:ext uri="{BB962C8B-B14F-4D97-AF65-F5344CB8AC3E}">
        <p14:creationId xmlns:p14="http://schemas.microsoft.com/office/powerpoint/2010/main" val="385180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0517"/>
            <a:ext cx="10515600" cy="620171"/>
          </a:xfrm>
        </p:spPr>
        <p:txBody>
          <a:bodyPr>
            <a:noAutofit/>
          </a:bodyPr>
          <a:lstStyle/>
          <a:p>
            <a:r>
              <a:rPr lang="en-US" sz="5500" dirty="0" smtClean="0"/>
              <a:t>Gas Masks</a:t>
            </a:r>
            <a:br>
              <a:rPr lang="en-US" sz="5500" dirty="0" smtClean="0"/>
            </a:br>
            <a:r>
              <a:rPr lang="en-US" sz="5500" dirty="0" smtClean="0"/>
              <a:t/>
            </a:r>
            <a:br>
              <a:rPr lang="en-US" sz="5500" dirty="0" smtClean="0"/>
            </a:br>
            <a:endParaRPr lang="en-US" sz="5500" dirty="0"/>
          </a:p>
        </p:txBody>
      </p:sp>
      <p:sp>
        <p:nvSpPr>
          <p:cNvPr id="3" name="Content Placeholder 2"/>
          <p:cNvSpPr>
            <a:spLocks noGrp="1"/>
          </p:cNvSpPr>
          <p:nvPr>
            <p:ph idx="1"/>
          </p:nvPr>
        </p:nvSpPr>
        <p:spPr>
          <a:xfrm>
            <a:off x="326173" y="1070516"/>
            <a:ext cx="11539654" cy="5508703"/>
          </a:xfrm>
        </p:spPr>
        <p:txBody>
          <a:bodyPr>
            <a:noAutofit/>
          </a:bodyPr>
          <a:lstStyle/>
          <a:p>
            <a:r>
              <a:rPr lang="en-US" sz="2500" dirty="0" smtClean="0"/>
              <a:t>Gas masks were issued to all everyone young and old at the start of World War Two. </a:t>
            </a:r>
          </a:p>
          <a:p>
            <a:r>
              <a:rPr lang="en-US" sz="2500" dirty="0" smtClean="0"/>
              <a:t>There was a very real fear in Britain that Nazi German Bombers would drop poison gas bombs on Towns and Cities as they had previously done in the Spanish Civil War a few years earlier. </a:t>
            </a:r>
          </a:p>
          <a:p>
            <a:r>
              <a:rPr lang="en-US" sz="2500" dirty="0" smtClean="0"/>
              <a:t>An advisor to the government - Liddell Hart - told the Government to expect 250,000 deaths in the first week of the war alone.</a:t>
            </a:r>
          </a:p>
          <a:p>
            <a:r>
              <a:rPr lang="en-US" sz="2500" dirty="0" smtClean="0"/>
              <a:t> Gas had been used a great deal in the. It was almost odorless (could not be smelt easily) and took 12 hours to take effect. It was so powerful that only small amounts needed to be added to weapons like high explosive shells to have devastating effects.</a:t>
            </a:r>
          </a:p>
          <a:p>
            <a:r>
              <a:rPr lang="en-US" sz="2500" dirty="0"/>
              <a:t>The masks were made of black rubber, which was very hot and smelly and It was difficult to breathe when you were wearing a gas mask. When you breathed in the air was sucked through the filter to take out the gas. When you breathed out the whole mask was pushed away from your face to let the air out.</a:t>
            </a:r>
          </a:p>
          <a:p>
            <a:endParaRPr lang="en-US" sz="2500" dirty="0"/>
          </a:p>
          <a:p>
            <a:endParaRPr lang="en-US" sz="2500" dirty="0"/>
          </a:p>
        </p:txBody>
      </p:sp>
    </p:spTree>
    <p:extLst>
      <p:ext uri="{BB962C8B-B14F-4D97-AF65-F5344CB8AC3E}">
        <p14:creationId xmlns:p14="http://schemas.microsoft.com/office/powerpoint/2010/main" val="38682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576" y="501098"/>
            <a:ext cx="3896888" cy="5702446"/>
          </a:xfrm>
        </p:spPr>
      </p:pic>
      <p:sp>
        <p:nvSpPr>
          <p:cNvPr id="5" name="TextBox 4"/>
          <p:cNvSpPr txBox="1"/>
          <p:nvPr/>
        </p:nvSpPr>
        <p:spPr>
          <a:xfrm>
            <a:off x="4594303" y="2520176"/>
            <a:ext cx="7025268" cy="1477328"/>
          </a:xfrm>
          <a:prstGeom prst="rect">
            <a:avLst/>
          </a:prstGeom>
          <a:noFill/>
        </p:spPr>
        <p:txBody>
          <a:bodyPr wrap="square" rtlCol="0">
            <a:spAutoFit/>
          </a:bodyPr>
          <a:lstStyle/>
          <a:p>
            <a:r>
              <a:rPr lang="en-US" sz="3000" dirty="0"/>
              <a:t>Posters reminded people to carry their gas mask at all times. People were fined if they were caught without their </a:t>
            </a:r>
            <a:r>
              <a:rPr lang="en-US" sz="3000" dirty="0" err="1"/>
              <a:t>GasMasks</a:t>
            </a:r>
            <a:endParaRPr lang="en-US" sz="3000" dirty="0"/>
          </a:p>
        </p:txBody>
      </p:sp>
    </p:spTree>
    <p:extLst>
      <p:ext uri="{BB962C8B-B14F-4D97-AF65-F5344CB8AC3E}">
        <p14:creationId xmlns:p14="http://schemas.microsoft.com/office/powerpoint/2010/main" val="336156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39" y="164403"/>
            <a:ext cx="10515600" cy="460065"/>
          </a:xfrm>
        </p:spPr>
        <p:txBody>
          <a:bodyPr>
            <a:normAutofit/>
          </a:bodyPr>
          <a:lstStyle/>
          <a:p>
            <a:r>
              <a:rPr lang="en-US" sz="2000" dirty="0" smtClean="0"/>
              <a:t>Image 2</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0584" y="624468"/>
            <a:ext cx="10715248" cy="6043029"/>
          </a:xfrm>
        </p:spPr>
      </p:pic>
    </p:spTree>
    <p:extLst>
      <p:ext uri="{BB962C8B-B14F-4D97-AF65-F5344CB8AC3E}">
        <p14:creationId xmlns:p14="http://schemas.microsoft.com/office/powerpoint/2010/main" val="393612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a:t>
            </a:r>
            <a:r>
              <a:rPr lang="en-US" dirty="0"/>
              <a:t>A</a:t>
            </a:r>
            <a:r>
              <a:rPr lang="en-US" dirty="0" smtClean="0"/>
              <a:t>ssured Destruction </a:t>
            </a:r>
            <a:endParaRPr lang="en-US" dirty="0"/>
          </a:p>
        </p:txBody>
      </p:sp>
      <p:sp>
        <p:nvSpPr>
          <p:cNvPr id="3" name="Content Placeholder 2"/>
          <p:cNvSpPr>
            <a:spLocks noGrp="1"/>
          </p:cNvSpPr>
          <p:nvPr>
            <p:ph idx="1"/>
          </p:nvPr>
        </p:nvSpPr>
        <p:spPr/>
        <p:txBody>
          <a:bodyPr>
            <a:normAutofit/>
          </a:bodyPr>
          <a:lstStyle/>
          <a:p>
            <a:r>
              <a:rPr lang="en-US" sz="3000" dirty="0"/>
              <a:t> military </a:t>
            </a:r>
            <a:r>
              <a:rPr lang="en-US" sz="3000" dirty="0">
                <a:hlinkClick r:id="rId2" tooltip="Strategy"/>
              </a:rPr>
              <a:t>strategy</a:t>
            </a:r>
            <a:r>
              <a:rPr lang="en-US" sz="3000" dirty="0"/>
              <a:t> and </a:t>
            </a:r>
            <a:r>
              <a:rPr lang="en-US" sz="3000" dirty="0">
                <a:hlinkClick r:id="rId3" tooltip="National security"/>
              </a:rPr>
              <a:t>national security policy</a:t>
            </a:r>
            <a:r>
              <a:rPr lang="en-US" sz="3000" dirty="0"/>
              <a:t> in which a full-scale use of </a:t>
            </a:r>
            <a:r>
              <a:rPr lang="en-US" sz="3000" dirty="0">
                <a:hlinkClick r:id="rId4" tooltip="Nuclear weapon"/>
              </a:rPr>
              <a:t>nuclear weapons</a:t>
            </a:r>
            <a:r>
              <a:rPr lang="en-US" sz="3000" dirty="0"/>
              <a:t> by two or more opposing sides would cause the </a:t>
            </a:r>
            <a:r>
              <a:rPr lang="en-US" sz="3000" dirty="0">
                <a:hlinkClick r:id="rId5" tooltip="Nuclear holocaust"/>
              </a:rPr>
              <a:t>complete annihilation</a:t>
            </a:r>
            <a:r>
              <a:rPr lang="en-US" sz="3000" dirty="0"/>
              <a:t> of both the attacker and the </a:t>
            </a:r>
            <a:r>
              <a:rPr lang="en-US" sz="3000" dirty="0" smtClean="0"/>
              <a:t>defender.</a:t>
            </a:r>
          </a:p>
          <a:p>
            <a:r>
              <a:rPr lang="en-US" sz="3000" dirty="0"/>
              <a:t>In the event of an attack from an aggressor, a state would massively retaliate by using a force disproportionate to the size of the attack</a:t>
            </a:r>
          </a:p>
        </p:txBody>
      </p:sp>
    </p:spTree>
    <p:extLst>
      <p:ext uri="{BB962C8B-B14F-4D97-AF65-F5344CB8AC3E}">
        <p14:creationId xmlns:p14="http://schemas.microsoft.com/office/powerpoint/2010/main" val="133063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42" y="164404"/>
            <a:ext cx="10515600" cy="504670"/>
          </a:xfrm>
        </p:spPr>
        <p:txBody>
          <a:bodyPr>
            <a:normAutofit/>
          </a:bodyPr>
          <a:lstStyle/>
          <a:p>
            <a:r>
              <a:rPr lang="en-US" sz="2000" dirty="0" smtClean="0"/>
              <a:t>Image 3</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6771" y="602379"/>
            <a:ext cx="10905892" cy="5877276"/>
          </a:xfrm>
        </p:spPr>
      </p:pic>
    </p:spTree>
    <p:extLst>
      <p:ext uri="{BB962C8B-B14F-4D97-AF65-F5344CB8AC3E}">
        <p14:creationId xmlns:p14="http://schemas.microsoft.com/office/powerpoint/2010/main" val="210692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Foxhole: March, 1951</a:t>
            </a:r>
            <a:br>
              <a:rPr lang="en-US" b="1" dirty="0" smtClean="0"/>
            </a:br>
            <a:endParaRPr lang="en-US" dirty="0"/>
          </a:p>
        </p:txBody>
      </p:sp>
      <p:sp>
        <p:nvSpPr>
          <p:cNvPr id="3" name="Content Placeholder 2"/>
          <p:cNvSpPr>
            <a:spLocks noGrp="1"/>
          </p:cNvSpPr>
          <p:nvPr>
            <p:ph idx="1"/>
          </p:nvPr>
        </p:nvSpPr>
        <p:spPr>
          <a:xfrm>
            <a:off x="156117" y="1025912"/>
            <a:ext cx="11864898" cy="5464097"/>
          </a:xfrm>
        </p:spPr>
        <p:txBody>
          <a:bodyPr>
            <a:normAutofit/>
          </a:bodyPr>
          <a:lstStyle/>
          <a:p>
            <a:r>
              <a:rPr lang="en-US" dirty="0" smtClean="0"/>
              <a:t>"</a:t>
            </a:r>
            <a:r>
              <a:rPr lang="en-US" dirty="0"/>
              <a:t>You cannot escape an atomic bomb, but there is something practical and patriotic you can do to prepare for atomic attack. A millionaire could not construct a complete A-bomb-proof shelter, but the average house-holder can make a worthwhile refuge room in the average basement. By building your family foxhole, you will also be building the state of mind that can resist the pressures of </a:t>
            </a:r>
            <a:r>
              <a:rPr lang="en-US" dirty="0" smtClean="0"/>
              <a:t>aggression </a:t>
            </a:r>
            <a:r>
              <a:rPr lang="en-US" dirty="0"/>
              <a:t>as well as the shocks of actual atomic war</a:t>
            </a:r>
            <a:r>
              <a:rPr lang="en-US" dirty="0" smtClean="0"/>
              <a:t>.“</a:t>
            </a:r>
          </a:p>
          <a:p>
            <a:r>
              <a:rPr lang="en-US" dirty="0"/>
              <a:t>President John F. Kennedy appointed America's first civil defense chief for nuclear war preparedness in 1961, during the height of the </a:t>
            </a:r>
            <a:r>
              <a:rPr lang="en-US" u="sng" dirty="0">
                <a:hlinkClick r:id="rId2"/>
              </a:rPr>
              <a:t>Berlin Crisis</a:t>
            </a:r>
            <a:r>
              <a:rPr lang="en-US" dirty="0"/>
              <a:t>. </a:t>
            </a:r>
            <a:r>
              <a:rPr lang="en-US" dirty="0" err="1"/>
              <a:t>Steuart</a:t>
            </a:r>
            <a:r>
              <a:rPr lang="en-US" dirty="0"/>
              <a:t> Pittman, a lawyer, was tasked with building enough fallout shelters to protect everyone in the U.S. in the event of an atomic attack. Three years later, Pittman resigned the position--which he described as one of the most "unappetizing, unappealing and unpopular" jobs ever created--after bitter debates over the ethics, feasibility, and cost of the program.</a:t>
            </a:r>
          </a:p>
          <a:p>
            <a:endParaRPr lang="en-US" dirty="0"/>
          </a:p>
        </p:txBody>
      </p:sp>
    </p:spTree>
    <p:extLst>
      <p:ext uri="{BB962C8B-B14F-4D97-AF65-F5344CB8AC3E}">
        <p14:creationId xmlns:p14="http://schemas.microsoft.com/office/powerpoint/2010/main" val="261906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595</Words>
  <Application>Microsoft Office PowerPoint</Application>
  <PresentationFormat>Widescreen</PresentationFormat>
  <Paragraphs>36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Calligraph421 BT</vt:lpstr>
      <vt:lpstr>La Bamba LET</vt:lpstr>
      <vt:lpstr>Office Theme</vt:lpstr>
      <vt:lpstr>LORD OF THE FLIES</vt:lpstr>
      <vt:lpstr>Look at the pictures and write down what you think is occurring?   Why do you think these events occurring?  Did something happen during this time? What?</vt:lpstr>
      <vt:lpstr>PowerPoint Presentation</vt:lpstr>
      <vt:lpstr>Gas Masks  </vt:lpstr>
      <vt:lpstr>PowerPoint Presentation</vt:lpstr>
      <vt:lpstr>Image 2</vt:lpstr>
      <vt:lpstr>Mutually Assured Destruction </vt:lpstr>
      <vt:lpstr>Image 3</vt:lpstr>
      <vt:lpstr>Family Foxhole: March, 1951 </vt:lpstr>
      <vt:lpstr>Image 4</vt:lpstr>
      <vt:lpstr>Background Information</vt:lpstr>
      <vt:lpstr>L.O.T.F Author</vt:lpstr>
      <vt:lpstr> </vt:lpstr>
      <vt:lpstr>Lord of the Flies Historical Context </vt:lpstr>
      <vt:lpstr>PowerPoint Presentation</vt:lpstr>
    </vt:vector>
  </TitlesOfParts>
  <Company>Chicago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Georgopoulos, Georgia</dc:creator>
  <cp:lastModifiedBy>Georgopoulos, Georgia</cp:lastModifiedBy>
  <cp:revision>4</cp:revision>
  <dcterms:created xsi:type="dcterms:W3CDTF">2016-11-28T13:55:08Z</dcterms:created>
  <dcterms:modified xsi:type="dcterms:W3CDTF">2016-11-28T14:54:37Z</dcterms:modified>
</cp:coreProperties>
</file>