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66" r:id="rId3"/>
    <p:sldId id="259" r:id="rId4"/>
    <p:sldId id="257" r:id="rId5"/>
    <p:sldId id="258" r:id="rId6"/>
    <p:sldId id="261" r:id="rId7"/>
    <p:sldId id="260" r:id="rId8"/>
    <p:sldId id="262" r:id="rId9"/>
    <p:sldId id="263" r:id="rId10"/>
    <p:sldId id="264" r:id="rId11"/>
    <p:sldId id="265" r:id="rId12"/>
    <p:sldId id="267" r:id="rId13"/>
    <p:sldId id="269" r:id="rId14"/>
    <p:sldId id="270" r:id="rId15"/>
    <p:sldId id="268" r:id="rId16"/>
    <p:sldId id="271" r:id="rId17"/>
    <p:sldId id="272" r:id="rId18"/>
    <p:sldId id="273" r:id="rId19"/>
    <p:sldId id="274" r:id="rId20"/>
    <p:sldId id="275" r:id="rId21"/>
    <p:sldId id="278"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75400" autoAdjust="0"/>
  </p:normalViewPr>
  <p:slideViewPr>
    <p:cSldViewPr snapToGrid="0">
      <p:cViewPr varScale="1">
        <p:scale>
          <a:sx n="76" d="100"/>
          <a:sy n="76" d="100"/>
        </p:scale>
        <p:origin x="9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88DCC0-7DAE-453C-895D-3C0C7144B087}" type="datetimeFigureOut">
              <a:rPr lang="en-US" smtClean="0"/>
              <a:t>3/15/2017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27921-AB8B-4593-99DF-379423E4007C}" type="slidenum">
              <a:rPr lang="en-US" smtClean="0"/>
              <a:t>‹#›</a:t>
            </a:fld>
            <a:endParaRPr lang="en-US"/>
          </a:p>
        </p:txBody>
      </p:sp>
    </p:spTree>
    <p:extLst>
      <p:ext uri="{BB962C8B-B14F-4D97-AF65-F5344CB8AC3E}">
        <p14:creationId xmlns:p14="http://schemas.microsoft.com/office/powerpoint/2010/main" val="2600848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a poet, deciding on a subject and form is just the beginning. Will the poem hum along at a steady beat or charge ahead with a bold rhythm? What images or sounds will convey a mood? Using sound devices and language, poets can convey meaning, make music, and tap into the senses. </a:t>
            </a:r>
            <a:endParaRPr lang="en-US" dirty="0"/>
          </a:p>
        </p:txBody>
      </p:sp>
      <p:sp>
        <p:nvSpPr>
          <p:cNvPr id="4" name="Slide Number Placeholder 3"/>
          <p:cNvSpPr>
            <a:spLocks noGrp="1"/>
          </p:cNvSpPr>
          <p:nvPr>
            <p:ph type="sldNum" sz="quarter" idx="10"/>
          </p:nvPr>
        </p:nvSpPr>
        <p:spPr/>
        <p:txBody>
          <a:bodyPr/>
          <a:lstStyle/>
          <a:p>
            <a:fld id="{1D927921-AB8B-4593-99DF-379423E4007C}" type="slidenum">
              <a:rPr lang="en-US" smtClean="0"/>
              <a:t>12</a:t>
            </a:fld>
            <a:endParaRPr lang="en-US"/>
          </a:p>
        </p:txBody>
      </p:sp>
    </p:spTree>
    <p:extLst>
      <p:ext uri="{BB962C8B-B14F-4D97-AF65-F5344CB8AC3E}">
        <p14:creationId xmlns:p14="http://schemas.microsoft.com/office/powerpoint/2010/main" val="628812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927921-AB8B-4593-99DF-379423E4007C}" type="slidenum">
              <a:rPr lang="en-US" smtClean="0"/>
              <a:t>17</a:t>
            </a:fld>
            <a:endParaRPr lang="en-US"/>
          </a:p>
        </p:txBody>
      </p:sp>
    </p:spTree>
    <p:extLst>
      <p:ext uri="{BB962C8B-B14F-4D97-AF65-F5344CB8AC3E}">
        <p14:creationId xmlns:p14="http://schemas.microsoft.com/office/powerpoint/2010/main" val="901744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Unlike prose, poetry is very concise: a limited number of words must carry a great deal of meaning. One of the ways poets expand their ability to make meaning is by using imagery and figurative language. You’ve already learned how imagery in fiction evokes sensory experiences for readers by appealing to the five senses</a:t>
            </a:r>
            <a:endParaRPr lang="en-US" dirty="0"/>
          </a:p>
        </p:txBody>
      </p:sp>
      <p:sp>
        <p:nvSpPr>
          <p:cNvPr id="4" name="Slide Number Placeholder 3"/>
          <p:cNvSpPr>
            <a:spLocks noGrp="1"/>
          </p:cNvSpPr>
          <p:nvPr>
            <p:ph type="sldNum" sz="quarter" idx="10"/>
          </p:nvPr>
        </p:nvSpPr>
        <p:spPr/>
        <p:txBody>
          <a:bodyPr/>
          <a:lstStyle/>
          <a:p>
            <a:fld id="{1D927921-AB8B-4593-99DF-379423E4007C}" type="slidenum">
              <a:rPr lang="en-US" smtClean="0"/>
              <a:t>18</a:t>
            </a:fld>
            <a:endParaRPr lang="en-US"/>
          </a:p>
        </p:txBody>
      </p:sp>
    </p:spTree>
    <p:extLst>
      <p:ext uri="{BB962C8B-B14F-4D97-AF65-F5344CB8AC3E}">
        <p14:creationId xmlns:p14="http://schemas.microsoft.com/office/powerpoint/2010/main" val="3374807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poem, the writer uses sensory details and figurative language to acquaint you with a vivid character. </a:t>
            </a:r>
            <a:endParaRPr lang="en-US" dirty="0"/>
          </a:p>
        </p:txBody>
      </p:sp>
      <p:sp>
        <p:nvSpPr>
          <p:cNvPr id="4" name="Slide Number Placeholder 3"/>
          <p:cNvSpPr>
            <a:spLocks noGrp="1"/>
          </p:cNvSpPr>
          <p:nvPr>
            <p:ph type="sldNum" sz="quarter" idx="10"/>
          </p:nvPr>
        </p:nvSpPr>
        <p:spPr/>
        <p:txBody>
          <a:bodyPr/>
          <a:lstStyle/>
          <a:p>
            <a:fld id="{1D927921-AB8B-4593-99DF-379423E4007C}" type="slidenum">
              <a:rPr lang="en-US" smtClean="0"/>
              <a:t>20</a:t>
            </a:fld>
            <a:endParaRPr lang="en-US"/>
          </a:p>
        </p:txBody>
      </p:sp>
    </p:spTree>
    <p:extLst>
      <p:ext uri="{BB962C8B-B14F-4D97-AF65-F5344CB8AC3E}">
        <p14:creationId xmlns:p14="http://schemas.microsoft.com/office/powerpoint/2010/main" val="4292138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you’ve learned about poetic forms and techniques, you’re ready to see how everything works together in two distinctly different love poems. </a:t>
            </a:r>
            <a:endParaRPr lang="en-US" dirty="0"/>
          </a:p>
        </p:txBody>
      </p:sp>
      <p:sp>
        <p:nvSpPr>
          <p:cNvPr id="4" name="Slide Number Placeholder 3"/>
          <p:cNvSpPr>
            <a:spLocks noGrp="1"/>
          </p:cNvSpPr>
          <p:nvPr>
            <p:ph type="sldNum" sz="quarter" idx="10"/>
          </p:nvPr>
        </p:nvSpPr>
        <p:spPr/>
        <p:txBody>
          <a:bodyPr/>
          <a:lstStyle/>
          <a:p>
            <a:fld id="{1D927921-AB8B-4593-99DF-379423E4007C}" type="slidenum">
              <a:rPr lang="en-US" smtClean="0"/>
              <a:t>21</a:t>
            </a:fld>
            <a:endParaRPr lang="en-US"/>
          </a:p>
        </p:txBody>
      </p:sp>
    </p:spTree>
    <p:extLst>
      <p:ext uri="{BB962C8B-B14F-4D97-AF65-F5344CB8AC3E}">
        <p14:creationId xmlns:p14="http://schemas.microsoft.com/office/powerpoint/2010/main" val="429247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C0517A-DB79-4361-A410-E5AE6FA3921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499473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0517A-DB79-4361-A410-E5AE6FA3921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222745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0517A-DB79-4361-A410-E5AE6FA3921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3139114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C0517A-DB79-4361-A410-E5AE6FA3921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145041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0517A-DB79-4361-A410-E5AE6FA3921D}" type="datetimeFigureOut">
              <a:rPr lang="en-US" smtClean="0"/>
              <a:t>3/15/2017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2508426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C0517A-DB79-4361-A410-E5AE6FA3921D}"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112319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C0517A-DB79-4361-A410-E5AE6FA3921D}" type="datetimeFigureOut">
              <a:rPr lang="en-US" smtClean="0"/>
              <a:t>3/15/2017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772340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C0517A-DB79-4361-A410-E5AE6FA3921D}" type="datetimeFigureOut">
              <a:rPr lang="en-US" smtClean="0"/>
              <a:t>3/15/2017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254884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0517A-DB79-4361-A410-E5AE6FA3921D}" type="datetimeFigureOut">
              <a:rPr lang="en-US" smtClean="0"/>
              <a:t>3/15/2017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148872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0517A-DB79-4361-A410-E5AE6FA3921D}"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553772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0517A-DB79-4361-A410-E5AE6FA3921D}" type="datetimeFigureOut">
              <a:rPr lang="en-US" smtClean="0"/>
              <a:t>3/15/2017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62DD7A-57F2-4931-9C55-2532469980B8}" type="slidenum">
              <a:rPr lang="en-US" smtClean="0"/>
              <a:t>‹#›</a:t>
            </a:fld>
            <a:endParaRPr lang="en-US"/>
          </a:p>
        </p:txBody>
      </p:sp>
    </p:spTree>
    <p:extLst>
      <p:ext uri="{BB962C8B-B14F-4D97-AF65-F5344CB8AC3E}">
        <p14:creationId xmlns:p14="http://schemas.microsoft.com/office/powerpoint/2010/main" val="217613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0517A-DB79-4361-A410-E5AE6FA3921D}" type="datetimeFigureOut">
              <a:rPr lang="en-US" smtClean="0"/>
              <a:t>3/15/2017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62DD7A-57F2-4931-9C55-2532469980B8}" type="slidenum">
              <a:rPr lang="en-US" smtClean="0"/>
              <a:t>‹#›</a:t>
            </a:fld>
            <a:endParaRPr lang="en-US"/>
          </a:p>
        </p:txBody>
      </p:sp>
    </p:spTree>
    <p:extLst>
      <p:ext uri="{BB962C8B-B14F-4D97-AF65-F5344CB8AC3E}">
        <p14:creationId xmlns:p14="http://schemas.microsoft.com/office/powerpoint/2010/main" val="2905333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32114"/>
          </a:xfrm>
        </p:spPr>
        <p:txBody>
          <a:bodyPr/>
          <a:lstStyle/>
          <a:p>
            <a:r>
              <a:rPr lang="en-US" dirty="0" smtClean="0"/>
              <a:t>Poetry Unit	</a:t>
            </a:r>
            <a:endParaRPr lang="en-US" dirty="0"/>
          </a:p>
        </p:txBody>
      </p:sp>
      <p:sp>
        <p:nvSpPr>
          <p:cNvPr id="3" name="Subtitle 2"/>
          <p:cNvSpPr>
            <a:spLocks noGrp="1"/>
          </p:cNvSpPr>
          <p:nvPr>
            <p:ph type="subTitle" idx="1"/>
          </p:nvPr>
        </p:nvSpPr>
        <p:spPr>
          <a:xfrm>
            <a:off x="1524000" y="4058432"/>
            <a:ext cx="9144000" cy="1199367"/>
          </a:xfrm>
        </p:spPr>
        <p:txBody>
          <a:bodyPr/>
          <a:lstStyle/>
          <a:p>
            <a:r>
              <a:rPr lang="en-US" dirty="0" smtClean="0"/>
              <a:t>Introduction</a:t>
            </a:r>
            <a:endParaRPr lang="en-US" dirty="0"/>
          </a:p>
        </p:txBody>
      </p:sp>
    </p:spTree>
    <p:extLst>
      <p:ext uri="{BB962C8B-B14F-4D97-AF65-F5344CB8AC3E}">
        <p14:creationId xmlns:p14="http://schemas.microsoft.com/office/powerpoint/2010/main" val="1979746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13" y="1"/>
            <a:ext cx="4246323" cy="939452"/>
          </a:xfrm>
        </p:spPr>
        <p:txBody>
          <a:bodyPr>
            <a:normAutofit/>
          </a:bodyPr>
          <a:lstStyle/>
          <a:p>
            <a:pPr algn="r"/>
            <a:r>
              <a:rPr lang="en-US" sz="2500" b="1" i="1" dirty="0" smtClean="0"/>
              <a:t>Beware: Do not Read This Poem </a:t>
            </a:r>
            <a:br>
              <a:rPr lang="en-US" sz="2500" b="1" i="1" dirty="0" smtClean="0"/>
            </a:br>
            <a:r>
              <a:rPr lang="en-US" sz="2500" b="1" dirty="0" smtClean="0"/>
              <a:t>By Ishmael Reed</a:t>
            </a:r>
            <a:endParaRPr lang="en-US" sz="2500" b="1" dirty="0"/>
          </a:p>
        </p:txBody>
      </p:sp>
      <p:sp>
        <p:nvSpPr>
          <p:cNvPr id="3" name="Content Placeholder 2"/>
          <p:cNvSpPr>
            <a:spLocks noGrp="1"/>
          </p:cNvSpPr>
          <p:nvPr>
            <p:ph idx="1"/>
          </p:nvPr>
        </p:nvSpPr>
        <p:spPr>
          <a:xfrm>
            <a:off x="174320" y="1211850"/>
            <a:ext cx="5650282" cy="4351338"/>
          </a:xfrm>
        </p:spPr>
        <p:txBody>
          <a:bodyPr/>
          <a:lstStyle/>
          <a:p>
            <a:pPr marL="0" indent="0">
              <a:buNone/>
            </a:pPr>
            <a:r>
              <a:rPr lang="en-US" dirty="0"/>
              <a:t>the hunger of this poem is legendary</a:t>
            </a:r>
          </a:p>
          <a:p>
            <a:pPr marL="0" indent="0">
              <a:buNone/>
            </a:pPr>
            <a:r>
              <a:rPr lang="en-US" dirty="0"/>
              <a:t>it has taken in many victims</a:t>
            </a:r>
          </a:p>
          <a:p>
            <a:pPr marL="0" indent="0">
              <a:buNone/>
            </a:pPr>
            <a:r>
              <a:rPr lang="en-US" dirty="0"/>
              <a:t>back off from this poem</a:t>
            </a:r>
          </a:p>
          <a:p>
            <a:pPr marL="0" indent="0">
              <a:buNone/>
            </a:pPr>
            <a:r>
              <a:rPr lang="en-US" dirty="0"/>
              <a:t>it has drawn in </a:t>
            </a:r>
            <a:r>
              <a:rPr lang="en-US" dirty="0" err="1"/>
              <a:t>yr</a:t>
            </a:r>
            <a:r>
              <a:rPr lang="en-US" dirty="0"/>
              <a:t> feet</a:t>
            </a:r>
          </a:p>
          <a:p>
            <a:pPr marL="0" indent="0">
              <a:buNone/>
            </a:pPr>
            <a:r>
              <a:rPr lang="en-US" dirty="0"/>
              <a:t>back off from this poem</a:t>
            </a:r>
          </a:p>
          <a:p>
            <a:pPr marL="0" indent="0">
              <a:buNone/>
            </a:pPr>
            <a:r>
              <a:rPr lang="en-US" dirty="0"/>
              <a:t>it has drawn in </a:t>
            </a:r>
            <a:r>
              <a:rPr lang="en-US" dirty="0" err="1"/>
              <a:t>yr</a:t>
            </a:r>
            <a:r>
              <a:rPr lang="en-US" dirty="0"/>
              <a:t> legs</a:t>
            </a:r>
          </a:p>
          <a:p>
            <a:pPr marL="0" indent="0">
              <a:buNone/>
            </a:pPr>
            <a:r>
              <a:rPr lang="en-US" dirty="0"/>
              <a:t>back off from this poem</a:t>
            </a:r>
            <a:endParaRPr lang="en-US" dirty="0"/>
          </a:p>
        </p:txBody>
      </p:sp>
      <p:sp>
        <p:nvSpPr>
          <p:cNvPr id="6" name="TextBox 5"/>
          <p:cNvSpPr txBox="1"/>
          <p:nvPr/>
        </p:nvSpPr>
        <p:spPr>
          <a:xfrm>
            <a:off x="7708726" y="180459"/>
            <a:ext cx="4070959" cy="369332"/>
          </a:xfrm>
          <a:prstGeom prst="rect">
            <a:avLst/>
          </a:prstGeom>
          <a:noFill/>
        </p:spPr>
        <p:txBody>
          <a:bodyPr wrap="square" rtlCol="0">
            <a:spAutoFit/>
          </a:bodyPr>
          <a:lstStyle/>
          <a:p>
            <a:pPr algn="r"/>
            <a:r>
              <a:rPr lang="en-US" i="1" dirty="0" smtClean="0"/>
              <a:t>Organic Form</a:t>
            </a:r>
            <a:endParaRPr lang="en-US" i="1" dirty="0"/>
          </a:p>
        </p:txBody>
      </p:sp>
      <p:sp>
        <p:nvSpPr>
          <p:cNvPr id="7" name="TextBox 6"/>
          <p:cNvSpPr txBox="1"/>
          <p:nvPr/>
        </p:nvSpPr>
        <p:spPr>
          <a:xfrm>
            <a:off x="6087650" y="1716066"/>
            <a:ext cx="5040682" cy="2462213"/>
          </a:xfrm>
          <a:prstGeom prst="rect">
            <a:avLst/>
          </a:prstGeom>
          <a:noFill/>
        </p:spPr>
        <p:txBody>
          <a:bodyPr wrap="square" rtlCol="0">
            <a:spAutoFit/>
          </a:bodyPr>
          <a:lstStyle/>
          <a:p>
            <a:pPr marL="342900" indent="-342900">
              <a:buFont typeface="+mj-lt"/>
              <a:buAutoNum type="arabicPeriod"/>
            </a:pPr>
            <a:r>
              <a:rPr lang="en-US" sz="2200" dirty="0" smtClean="0"/>
              <a:t>Identify three characteristics that make </a:t>
            </a:r>
            <a:r>
              <a:rPr lang="en-US" sz="2200" dirty="0"/>
              <a:t>this </a:t>
            </a:r>
            <a:r>
              <a:rPr lang="en-US" sz="2200" dirty="0" smtClean="0"/>
              <a:t>poem unconventional</a:t>
            </a:r>
            <a:r>
              <a:rPr lang="en-US" sz="2200" dirty="0"/>
              <a:t>.</a:t>
            </a:r>
          </a:p>
          <a:p>
            <a:pPr marL="342900" indent="-342900">
              <a:buFont typeface="+mj-lt"/>
              <a:buAutoNum type="arabicPeriod"/>
            </a:pPr>
            <a:r>
              <a:rPr lang="en-US" sz="2200" dirty="0" smtClean="0"/>
              <a:t>Even </a:t>
            </a:r>
            <a:r>
              <a:rPr lang="en-US" sz="2200" dirty="0"/>
              <a:t>though </a:t>
            </a:r>
            <a:r>
              <a:rPr lang="en-US" sz="2200" dirty="0" smtClean="0"/>
              <a:t>the poet </a:t>
            </a:r>
            <a:r>
              <a:rPr lang="en-US" sz="2200" dirty="0"/>
              <a:t>does not </a:t>
            </a:r>
            <a:r>
              <a:rPr lang="en-US" sz="2200" dirty="0" smtClean="0"/>
              <a:t>use punctuation</a:t>
            </a:r>
            <a:r>
              <a:rPr lang="en-US" sz="2200" dirty="0"/>
              <a:t>, this </a:t>
            </a:r>
            <a:r>
              <a:rPr lang="en-US" sz="2200" dirty="0" smtClean="0"/>
              <a:t>poem has </a:t>
            </a:r>
            <a:r>
              <a:rPr lang="en-US" sz="2200" dirty="0"/>
              <a:t>a natural rhythm.</a:t>
            </a:r>
          </a:p>
          <a:p>
            <a:pPr marL="342900" indent="-342900">
              <a:buFont typeface="+mj-lt"/>
              <a:buAutoNum type="arabicPeriod"/>
            </a:pPr>
            <a:r>
              <a:rPr lang="en-US" sz="2200" dirty="0"/>
              <a:t>Read the poem </a:t>
            </a:r>
            <a:r>
              <a:rPr lang="en-US" sz="2200" dirty="0" smtClean="0"/>
              <a:t>aloud, using </a:t>
            </a:r>
            <a:r>
              <a:rPr lang="en-US" sz="2200" dirty="0"/>
              <a:t>the rhythm </a:t>
            </a:r>
            <a:r>
              <a:rPr lang="en-US" sz="2200" dirty="0" smtClean="0"/>
              <a:t>you think </a:t>
            </a:r>
            <a:r>
              <a:rPr lang="en-US" sz="2200" dirty="0"/>
              <a:t>is appropriate.</a:t>
            </a:r>
          </a:p>
        </p:txBody>
      </p:sp>
      <p:sp>
        <p:nvSpPr>
          <p:cNvPr id="8" name="TextBox 7"/>
          <p:cNvSpPr txBox="1"/>
          <p:nvPr/>
        </p:nvSpPr>
        <p:spPr>
          <a:xfrm>
            <a:off x="174320" y="5344554"/>
            <a:ext cx="11605365" cy="769441"/>
          </a:xfrm>
          <a:prstGeom prst="rect">
            <a:avLst/>
          </a:prstGeom>
          <a:noFill/>
        </p:spPr>
        <p:txBody>
          <a:bodyPr wrap="square" rtlCol="0">
            <a:spAutoFit/>
          </a:bodyPr>
          <a:lstStyle/>
          <a:p>
            <a:r>
              <a:rPr lang="en-US" sz="2200" dirty="0"/>
              <a:t>Poems written in </a:t>
            </a:r>
            <a:r>
              <a:rPr lang="en-US" sz="2200" b="1" dirty="0"/>
              <a:t>free verse</a:t>
            </a:r>
            <a:r>
              <a:rPr lang="en-US" sz="2200" dirty="0"/>
              <a:t>, like the one shown, do not adhere to a regular pattern of rhythm and rhyme. </a:t>
            </a:r>
          </a:p>
        </p:txBody>
      </p:sp>
    </p:spTree>
    <p:extLst>
      <p:ext uri="{BB962C8B-B14F-4D97-AF65-F5344CB8AC3E}">
        <p14:creationId xmlns:p14="http://schemas.microsoft.com/office/powerpoint/2010/main" val="278163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idx="1"/>
          </p:nvPr>
        </p:nvSpPr>
        <p:spPr>
          <a:xfrm>
            <a:off x="3382026" y="1850677"/>
            <a:ext cx="5198303" cy="4351338"/>
          </a:xfrm>
        </p:spPr>
        <p:txBody>
          <a:bodyPr>
            <a:normAutofit/>
          </a:bodyPr>
          <a:lstStyle/>
          <a:p>
            <a:pPr marL="0" indent="0">
              <a:buNone/>
            </a:pPr>
            <a:r>
              <a:rPr lang="en-US" sz="3500" dirty="0" smtClean="0"/>
              <a:t>For the next 10 minutes you are to write a free verse poem about a person you admire. </a:t>
            </a:r>
            <a:endParaRPr lang="en-US" sz="3500" dirty="0"/>
          </a:p>
        </p:txBody>
      </p:sp>
    </p:spTree>
    <p:extLst>
      <p:ext uri="{BB962C8B-B14F-4D97-AF65-F5344CB8AC3E}">
        <p14:creationId xmlns:p14="http://schemas.microsoft.com/office/powerpoint/2010/main" val="101971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5" y="152183"/>
            <a:ext cx="10515600" cy="687062"/>
          </a:xfrm>
        </p:spPr>
        <p:txBody>
          <a:bodyPr>
            <a:normAutofit fontScale="90000"/>
          </a:bodyPr>
          <a:lstStyle/>
          <a:p>
            <a:r>
              <a:rPr lang="en-US" sz="5500" b="1" dirty="0" smtClean="0"/>
              <a:t>Poetic Elements </a:t>
            </a:r>
            <a:endParaRPr lang="en-US" sz="5500" b="1" dirty="0"/>
          </a:p>
        </p:txBody>
      </p:sp>
      <p:sp>
        <p:nvSpPr>
          <p:cNvPr id="3" name="Content Placeholder 2"/>
          <p:cNvSpPr>
            <a:spLocks noGrp="1"/>
          </p:cNvSpPr>
          <p:nvPr>
            <p:ph idx="1"/>
          </p:nvPr>
        </p:nvSpPr>
        <p:spPr>
          <a:xfrm>
            <a:off x="224425" y="834437"/>
            <a:ext cx="11700353" cy="4351338"/>
          </a:xfrm>
        </p:spPr>
        <p:txBody>
          <a:bodyPr>
            <a:noAutofit/>
          </a:bodyPr>
          <a:lstStyle/>
          <a:p>
            <a:pPr marL="0" indent="0">
              <a:buNone/>
            </a:pPr>
            <a:r>
              <a:rPr lang="en-US" sz="2200" dirty="0"/>
              <a:t>Like music, language has </a:t>
            </a:r>
            <a:r>
              <a:rPr lang="en-US" sz="2200" b="1" dirty="0"/>
              <a:t>rhythm</a:t>
            </a:r>
            <a:r>
              <a:rPr lang="en-US" sz="2200" dirty="0"/>
              <a:t>. </a:t>
            </a:r>
            <a:endParaRPr lang="en-US" sz="2200" dirty="0" smtClean="0"/>
          </a:p>
          <a:p>
            <a:pPr marL="0" indent="0">
              <a:buNone/>
            </a:pPr>
            <a:r>
              <a:rPr lang="en-US" sz="2200" dirty="0" smtClean="0"/>
              <a:t>In </a:t>
            </a:r>
            <a:r>
              <a:rPr lang="en-US" sz="2200" dirty="0"/>
              <a:t>poetry, the pattern of stressed and unstressed syllables in each line is what creates the </a:t>
            </a:r>
            <a:r>
              <a:rPr lang="en-US" sz="2200" b="1" dirty="0"/>
              <a:t>rhythm</a:t>
            </a:r>
            <a:r>
              <a:rPr lang="en-US" sz="2200" dirty="0"/>
              <a:t>. </a:t>
            </a:r>
            <a:endParaRPr lang="en-US" sz="2200" dirty="0" smtClean="0"/>
          </a:p>
          <a:p>
            <a:pPr marL="0" indent="0">
              <a:buNone/>
            </a:pPr>
            <a:r>
              <a:rPr lang="en-US" sz="2200" b="1" dirty="0" smtClean="0"/>
              <a:t>Rhyme</a:t>
            </a:r>
            <a:r>
              <a:rPr lang="en-US" sz="2200" dirty="0" smtClean="0"/>
              <a:t> </a:t>
            </a:r>
            <a:r>
              <a:rPr lang="en-US" sz="2200" dirty="0"/>
              <a:t>also enhances the musical quality of a poem. It can occur at the </a:t>
            </a:r>
            <a:r>
              <a:rPr lang="en-US" sz="2200" u="sng" dirty="0"/>
              <a:t>ends of lines as end rhyme </a:t>
            </a:r>
            <a:r>
              <a:rPr lang="en-US" sz="2200" dirty="0"/>
              <a:t>or </a:t>
            </a:r>
            <a:r>
              <a:rPr lang="en-US" sz="2200" u="sng" dirty="0"/>
              <a:t>within lines as internal rhyme</a:t>
            </a:r>
            <a:r>
              <a:rPr lang="en-US" sz="2200" u="sng" dirty="0" smtClean="0"/>
              <a:t>.</a:t>
            </a:r>
          </a:p>
          <a:p>
            <a:pPr marL="0" indent="0">
              <a:buNone/>
            </a:pPr>
            <a:r>
              <a:rPr lang="en-US" sz="2200" dirty="0"/>
              <a:t>A regular pattern of rhythm is called a </a:t>
            </a:r>
            <a:r>
              <a:rPr lang="en-US" sz="2200" b="1" dirty="0"/>
              <a:t>meter</a:t>
            </a:r>
            <a:r>
              <a:rPr lang="en-US" sz="2200" dirty="0"/>
              <a:t>. </a:t>
            </a:r>
            <a:endParaRPr lang="en-US" sz="2200" dirty="0" smtClean="0"/>
          </a:p>
          <a:p>
            <a:pPr marL="0" indent="0">
              <a:buNone/>
            </a:pPr>
            <a:r>
              <a:rPr lang="en-US" sz="2200" dirty="0" smtClean="0"/>
              <a:t>A </a:t>
            </a:r>
            <a:r>
              <a:rPr lang="en-US" sz="2200" dirty="0"/>
              <a:t>regular pattern of rhyme is called a </a:t>
            </a:r>
            <a:r>
              <a:rPr lang="en-US" sz="2200" b="1" dirty="0"/>
              <a:t>rhyme scheme</a:t>
            </a:r>
            <a:r>
              <a:rPr lang="en-US" sz="2200" dirty="0"/>
              <a:t>. </a:t>
            </a:r>
            <a:endParaRPr lang="en-US" sz="2200" dirty="0" smtClean="0"/>
          </a:p>
          <a:p>
            <a:pPr marL="0" indent="0">
              <a:buNone/>
            </a:pPr>
            <a:r>
              <a:rPr lang="en-US" sz="2200" dirty="0" smtClean="0"/>
              <a:t>Meter </a:t>
            </a:r>
            <a:r>
              <a:rPr lang="en-US" sz="2200" dirty="0"/>
              <a:t>is charted in a process called </a:t>
            </a:r>
            <a:r>
              <a:rPr lang="en-US" sz="2200" b="1" dirty="0"/>
              <a:t>scansion</a:t>
            </a:r>
            <a:r>
              <a:rPr lang="en-US" sz="2200" dirty="0"/>
              <a:t>, where stressed syllables are marked with a ' and unstressed syllables with a </a:t>
            </a:r>
            <a:r>
              <a:rPr lang="en-US" sz="2200" dirty="0" smtClean="0">
                <a:sym typeface="Symbol" panose="05050102010706020507" pitchFamily="18" charset="2"/>
              </a:rPr>
              <a:t></a:t>
            </a:r>
            <a:r>
              <a:rPr lang="en-US" sz="2200" dirty="0" smtClean="0"/>
              <a:t>. </a:t>
            </a:r>
          </a:p>
          <a:p>
            <a:pPr marL="0" indent="0">
              <a:buNone/>
            </a:pPr>
            <a:r>
              <a:rPr lang="en-US" sz="2200" dirty="0" smtClean="0"/>
              <a:t>A </a:t>
            </a:r>
            <a:r>
              <a:rPr lang="en-US" sz="2200" dirty="0"/>
              <a:t>rhyme scheme is charted by assigning a letter of the alphabet to matching end rhymes. </a:t>
            </a:r>
            <a:endParaRPr lang="en-US" sz="2200" dirty="0" smtClean="0"/>
          </a:p>
          <a:p>
            <a:pPr marL="0" indent="0">
              <a:buNone/>
            </a:pPr>
            <a:r>
              <a:rPr lang="en-US" sz="2200" dirty="0" smtClean="0"/>
              <a:t>Notice </a:t>
            </a:r>
            <a:r>
              <a:rPr lang="en-US" sz="2200" dirty="0"/>
              <a:t>how the meter and rhyme scheme are marked in these lines from “A Birthday” by Christina Rossetti: </a:t>
            </a:r>
            <a:endParaRPr lang="en-US" sz="2200" u="sng"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858" t="7683" r="9797"/>
          <a:stretch/>
        </p:blipFill>
        <p:spPr>
          <a:xfrm>
            <a:off x="2498420" y="4772417"/>
            <a:ext cx="7152362" cy="1960323"/>
          </a:xfrm>
          <a:prstGeom prst="rect">
            <a:avLst/>
          </a:prstGeom>
        </p:spPr>
      </p:pic>
    </p:spTree>
    <p:extLst>
      <p:ext uri="{BB962C8B-B14F-4D97-AF65-F5344CB8AC3E}">
        <p14:creationId xmlns:p14="http://schemas.microsoft.com/office/powerpoint/2010/main" val="2915606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729" y="365126"/>
            <a:ext cx="11003071" cy="1050316"/>
          </a:xfrm>
        </p:spPr>
        <p:txBody>
          <a:bodyPr>
            <a:normAutofit fontScale="90000"/>
          </a:bodyPr>
          <a:lstStyle/>
          <a:p>
            <a:r>
              <a:rPr lang="en-US" dirty="0"/>
              <a:t>Here are some other techniques that poets use to create sound effects. </a:t>
            </a:r>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2376"/>
          <a:stretch/>
        </p:blipFill>
        <p:spPr>
          <a:xfrm>
            <a:off x="1816274" y="1540702"/>
            <a:ext cx="8367386" cy="4972832"/>
          </a:xfrm>
        </p:spPr>
      </p:pic>
    </p:spTree>
    <p:extLst>
      <p:ext uri="{BB962C8B-B14F-4D97-AF65-F5344CB8AC3E}">
        <p14:creationId xmlns:p14="http://schemas.microsoft.com/office/powerpoint/2010/main" val="1250757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32" y="186911"/>
            <a:ext cx="5285984" cy="902853"/>
          </a:xfrm>
        </p:spPr>
        <p:txBody>
          <a:bodyPr/>
          <a:lstStyle/>
          <a:p>
            <a:r>
              <a:rPr lang="en-US" b="1" dirty="0" smtClean="0"/>
              <a:t>Remember</a:t>
            </a:r>
            <a:r>
              <a:rPr lang="en-US" dirty="0" smtClean="0"/>
              <a:t> 	</a:t>
            </a:r>
            <a:endParaRPr lang="en-US" dirty="0"/>
          </a:p>
        </p:txBody>
      </p:sp>
      <p:sp>
        <p:nvSpPr>
          <p:cNvPr id="3" name="Content Placeholder 2"/>
          <p:cNvSpPr>
            <a:spLocks noGrp="1"/>
          </p:cNvSpPr>
          <p:nvPr>
            <p:ph idx="1"/>
          </p:nvPr>
        </p:nvSpPr>
        <p:spPr>
          <a:xfrm>
            <a:off x="275573" y="1562578"/>
            <a:ext cx="11586575" cy="4351338"/>
          </a:xfrm>
        </p:spPr>
        <p:txBody>
          <a:bodyPr>
            <a:normAutofit/>
          </a:bodyPr>
          <a:lstStyle/>
          <a:p>
            <a:pPr marL="0" indent="0">
              <a:buNone/>
            </a:pPr>
            <a:r>
              <a:rPr lang="en-US" dirty="0" smtClean="0"/>
              <a:t>Poems are written in lines rather than sentences, and poets tend to convey their ideas and feelings through strong images and words</a:t>
            </a:r>
          </a:p>
          <a:p>
            <a:pPr marL="0" indent="0">
              <a:buNone/>
            </a:pPr>
            <a:r>
              <a:rPr lang="en-US" dirty="0" smtClean="0"/>
              <a:t>Poetry, prose and songs all use rhyme, rhythm, and sound devices- but to different degrees</a:t>
            </a:r>
          </a:p>
          <a:p>
            <a:pPr marL="0" indent="0">
              <a:buNone/>
            </a:pPr>
            <a:r>
              <a:rPr lang="en-US" dirty="0" smtClean="0"/>
              <a:t>A poet might use alliteration and assonance to convey a particular mood or to establish a distinct tone. </a:t>
            </a:r>
          </a:p>
          <a:p>
            <a:pPr marL="0" indent="0">
              <a:buNone/>
            </a:pPr>
            <a:r>
              <a:rPr lang="en-US" dirty="0" smtClean="0"/>
              <a:t>A speechwriter might use repetition and rhythm to stress certain persuasive points. </a:t>
            </a:r>
          </a:p>
          <a:p>
            <a:pPr marL="0" indent="0">
              <a:buNone/>
            </a:pPr>
            <a:r>
              <a:rPr lang="en-US" dirty="0" smtClean="0"/>
              <a:t>A song writer might use alliteration to create a memorable phrase or lyric. </a:t>
            </a:r>
            <a:endParaRPr lang="en-US" dirty="0"/>
          </a:p>
        </p:txBody>
      </p:sp>
    </p:spTree>
    <p:extLst>
      <p:ext uri="{BB962C8B-B14F-4D97-AF65-F5344CB8AC3E}">
        <p14:creationId xmlns:p14="http://schemas.microsoft.com/office/powerpoint/2010/main" val="4111244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942" y="588723"/>
            <a:ext cx="11140858" cy="5588240"/>
          </a:xfrm>
        </p:spPr>
        <p:txBody>
          <a:bodyPr>
            <a:normAutofit lnSpcReduction="10000"/>
          </a:bodyPr>
          <a:lstStyle/>
          <a:p>
            <a:r>
              <a:rPr lang="en-US" dirty="0">
                <a:latin typeface="+mj-lt"/>
              </a:rPr>
              <a:t>Now that you have an idea take a minute to </a:t>
            </a:r>
            <a:r>
              <a:rPr lang="en-US" dirty="0" smtClean="0">
                <a:latin typeface="+mj-lt"/>
              </a:rPr>
              <a:t>answer: </a:t>
            </a:r>
            <a:r>
              <a:rPr lang="en-US" dirty="0">
                <a:latin typeface="+mj-lt"/>
              </a:rPr>
              <a:t>What is </a:t>
            </a:r>
            <a:r>
              <a:rPr lang="en-US" dirty="0" smtClean="0">
                <a:latin typeface="+mj-lt"/>
              </a:rPr>
              <a:t>poetry?</a:t>
            </a:r>
          </a:p>
          <a:p>
            <a:r>
              <a:rPr lang="en-US" dirty="0" smtClean="0">
                <a:latin typeface="+mj-lt"/>
              </a:rPr>
              <a:t>Poetry </a:t>
            </a:r>
            <a:r>
              <a:rPr lang="en-US" dirty="0">
                <a:latin typeface="+mj-lt"/>
              </a:rPr>
              <a:t>is a form of literary expression that captures intense experiences or creative perceptions of the world in a musical language</a:t>
            </a:r>
            <a:r>
              <a:rPr lang="en-US" dirty="0" smtClean="0">
                <a:latin typeface="+mj-lt"/>
              </a:rPr>
              <a:t>.</a:t>
            </a:r>
          </a:p>
          <a:p>
            <a:r>
              <a:rPr lang="en-US" dirty="0">
                <a:latin typeface="+mj-lt"/>
              </a:rPr>
              <a:t>Poetry is not prose.  Prose is the ordinary language people use in speaking or </a:t>
            </a:r>
            <a:r>
              <a:rPr lang="en-US" dirty="0" smtClean="0">
                <a:latin typeface="+mj-lt"/>
              </a:rPr>
              <a:t>writing</a:t>
            </a:r>
            <a:endParaRPr lang="en-US" dirty="0">
              <a:latin typeface="+mj-lt"/>
            </a:endParaRPr>
          </a:p>
          <a:p>
            <a:r>
              <a:rPr lang="en-US" dirty="0">
                <a:latin typeface="+mj-lt"/>
              </a:rPr>
              <a:t>By looking at the set up of a poem, you can see the difference between prose and poetry</a:t>
            </a:r>
            <a:r>
              <a:rPr lang="en-US" dirty="0" smtClean="0">
                <a:latin typeface="+mj-lt"/>
              </a:rPr>
              <a:t>.</a:t>
            </a:r>
          </a:p>
          <a:p>
            <a:r>
              <a:rPr lang="en-US" dirty="0">
                <a:latin typeface="+mj-lt"/>
              </a:rPr>
              <a:t>Basically, if prose is like talking, poetry is like singing.</a:t>
            </a:r>
          </a:p>
          <a:p>
            <a:endParaRPr lang="en-US" dirty="0">
              <a:latin typeface="Sylfaen" panose="010A0502050306030303" pitchFamily="18" charset="0"/>
            </a:endParaRPr>
          </a:p>
          <a:p>
            <a:endParaRPr lang="en-US" dirty="0">
              <a:latin typeface="Sylfaen" panose="010A0502050306030303" pitchFamily="18" charset="0"/>
            </a:endParaRPr>
          </a:p>
          <a:p>
            <a:endParaRPr lang="en-US" i="1" dirty="0">
              <a:latin typeface="Sylfaen" panose="010A0502050306030303" pitchFamily="18" charset="0"/>
            </a:endParaRPr>
          </a:p>
          <a:p>
            <a:pPr marL="0" indent="0">
              <a:buNone/>
            </a:pPr>
            <a:r>
              <a:rPr lang="en-US" dirty="0" smtClean="0"/>
              <a:t>  </a:t>
            </a:r>
          </a:p>
          <a:p>
            <a:endParaRPr lang="en-US" dirty="0"/>
          </a:p>
        </p:txBody>
      </p:sp>
      <p:sp>
        <p:nvSpPr>
          <p:cNvPr id="16" name="Rectangle 2"/>
          <p:cNvSpPr txBox="1">
            <a:spLocks noChangeArrowheads="1"/>
          </p:cNvSpPr>
          <p:nvPr/>
        </p:nvSpPr>
        <p:spPr>
          <a:xfrm>
            <a:off x="2209800" y="450057"/>
            <a:ext cx="7772400" cy="91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u="sng" dirty="0" smtClean="0">
              <a:latin typeface="Sylfaen" panose="010A0502050306030303" pitchFamily="18" charset="0"/>
            </a:endParaRPr>
          </a:p>
        </p:txBody>
      </p:sp>
    </p:spTree>
    <p:extLst>
      <p:ext uri="{BB962C8B-B14F-4D97-AF65-F5344CB8AC3E}">
        <p14:creationId xmlns:p14="http://schemas.microsoft.com/office/powerpoint/2010/main" val="15034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nodePh="1">
                                  <p:stCondLst>
                                    <p:cond delay="0"/>
                                  </p:stCondLst>
                                  <p:endCondLst>
                                    <p:cond evt="begin" delay="0">
                                      <p:tn val="5"/>
                                    </p:cond>
                                  </p:endCondLst>
                                  <p:childTnLst>
                                    <p:set>
                                      <p:cBhvr>
                                        <p:cTn id="6" dur="1" fill="hold">
                                          <p:stCondLst>
                                            <p:cond delay="0"/>
                                          </p:stCondLst>
                                        </p:cTn>
                                        <p:tgtEl>
                                          <p:spTgt spid="16"/>
                                        </p:tgtEl>
                                        <p:attrNameLst>
                                          <p:attrName>style.visibility</p:attrName>
                                        </p:attrNameLst>
                                      </p:cBhvr>
                                      <p:to>
                                        <p:strVal val="visible"/>
                                      </p:to>
                                    </p:set>
                                    <p:anim from="(-#ppt_w/2)" to="(#ppt_x)" calcmode="lin" valueType="num">
                                      <p:cBhvr>
                                        <p:cTn id="7" dur="600" fill="hold">
                                          <p:stCondLst>
                                            <p:cond delay="0"/>
                                          </p:stCondLst>
                                        </p:cTn>
                                        <p:tgtEl>
                                          <p:spTgt spid="16"/>
                                        </p:tgtEl>
                                        <p:attrNameLst>
                                          <p:attrName>ppt_x</p:attrName>
                                        </p:attrNameLst>
                                      </p:cBhvr>
                                    </p:anim>
                                    <p:anim from="0" to="-1.0" calcmode="lin" valueType="num">
                                      <p:cBhvr>
                                        <p:cTn id="8" dur="200" decel="50000" autoRev="1" fill="hold">
                                          <p:stCondLst>
                                            <p:cond delay="600"/>
                                          </p:stCondLst>
                                        </p:cTn>
                                        <p:tgtEl>
                                          <p:spTgt spid="16"/>
                                        </p:tgtEl>
                                        <p:attrNameLst>
                                          <p:attrName>xshear</p:attrName>
                                        </p:attrNameLst>
                                      </p:cBhvr>
                                    </p:anim>
                                    <p:animScale>
                                      <p:cBhvr>
                                        <p:cTn id="9" dur="200" decel="100000" autoRev="1" fill="hold">
                                          <p:stCondLst>
                                            <p:cond delay="600"/>
                                          </p:stCondLst>
                                        </p:cTn>
                                        <p:tgtEl>
                                          <p:spTgt spid="16"/>
                                        </p:tgtEl>
                                      </p:cBhvr>
                                      <p:from x="100000" y="100000"/>
                                      <p:to x="80000" y="100000"/>
                                    </p:animScale>
                                    <p:anim by="(#ppt_h/3+#ppt_w*0.1)" calcmode="lin" valueType="num">
                                      <p:cBhvr additive="sum">
                                        <p:cTn id="10" dur="200" decel="100000" autoRev="1" fill="hold">
                                          <p:stCondLst>
                                            <p:cond delay="600"/>
                                          </p:stCondLst>
                                        </p:cTn>
                                        <p:tgtEl>
                                          <p:spTgt spid="16"/>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951" y="152183"/>
            <a:ext cx="10515600" cy="812322"/>
          </a:xfrm>
        </p:spPr>
        <p:txBody>
          <a:bodyPr/>
          <a:lstStyle/>
          <a:p>
            <a:r>
              <a:rPr lang="pt-BR" b="1" dirty="0"/>
              <a:t>M E T E R</a:t>
            </a:r>
            <a:endParaRPr lang="en-US" b="1" dirty="0"/>
          </a:p>
        </p:txBody>
      </p:sp>
      <p:sp>
        <p:nvSpPr>
          <p:cNvPr id="3" name="Content Placeholder 2"/>
          <p:cNvSpPr>
            <a:spLocks noGrp="1"/>
          </p:cNvSpPr>
          <p:nvPr>
            <p:ph idx="1"/>
          </p:nvPr>
        </p:nvSpPr>
        <p:spPr>
          <a:xfrm>
            <a:off x="236951" y="964505"/>
            <a:ext cx="5174293" cy="4351338"/>
          </a:xfrm>
        </p:spPr>
        <p:txBody>
          <a:bodyPr>
            <a:normAutofit fontScale="92500" lnSpcReduction="20000"/>
          </a:bodyPr>
          <a:lstStyle/>
          <a:p>
            <a:pPr marL="0" indent="0">
              <a:buNone/>
            </a:pPr>
            <a:r>
              <a:rPr lang="en-US" dirty="0"/>
              <a:t>To identify a poem’s meter, you have to break each line into smaller units, called </a:t>
            </a:r>
            <a:r>
              <a:rPr lang="en-US" b="1" dirty="0"/>
              <a:t>feet</a:t>
            </a:r>
            <a:r>
              <a:rPr lang="en-US" dirty="0"/>
              <a:t>. </a:t>
            </a:r>
            <a:endParaRPr lang="en-US" dirty="0" smtClean="0"/>
          </a:p>
          <a:p>
            <a:pPr marL="0" indent="0">
              <a:buNone/>
            </a:pPr>
            <a:r>
              <a:rPr lang="en-US" dirty="0" smtClean="0"/>
              <a:t>A </a:t>
            </a:r>
            <a:r>
              <a:rPr lang="en-US" b="1" dirty="0" smtClean="0"/>
              <a:t>foot</a:t>
            </a:r>
            <a:r>
              <a:rPr lang="en-US" dirty="0" smtClean="0"/>
              <a:t> </a:t>
            </a:r>
            <a:r>
              <a:rPr lang="en-US" dirty="0"/>
              <a:t>consists of </a:t>
            </a:r>
            <a:r>
              <a:rPr lang="en-US" u="sng" dirty="0"/>
              <a:t>one stressed syllable </a:t>
            </a:r>
            <a:r>
              <a:rPr lang="en-US" dirty="0"/>
              <a:t>and </a:t>
            </a:r>
            <a:r>
              <a:rPr lang="en-US" u="sng" dirty="0"/>
              <a:t>one or two unstressed ones</a:t>
            </a:r>
            <a:r>
              <a:rPr lang="en-US" dirty="0"/>
              <a:t>. </a:t>
            </a:r>
            <a:endParaRPr lang="en-US" dirty="0" smtClean="0"/>
          </a:p>
          <a:p>
            <a:pPr marL="0" indent="0">
              <a:buNone/>
            </a:pPr>
            <a:r>
              <a:rPr lang="en-US" dirty="0" smtClean="0"/>
              <a:t>Look </a:t>
            </a:r>
            <a:r>
              <a:rPr lang="en-US" dirty="0"/>
              <a:t>at the type and the number of feet in each line. Then combine the terms listed on the side— for example, </a:t>
            </a:r>
            <a:r>
              <a:rPr lang="en-US" b="1" dirty="0"/>
              <a:t>trochaic </a:t>
            </a:r>
            <a:r>
              <a:rPr lang="en-US" b="1" dirty="0" err="1"/>
              <a:t>trimeter</a:t>
            </a:r>
            <a:r>
              <a:rPr lang="en-US" b="1" dirty="0"/>
              <a:t> or iambic pentameter</a:t>
            </a:r>
            <a:r>
              <a:rPr lang="en-US" dirty="0"/>
              <a:t>— to describe what you find. Scan this poem to determine its meter.</a:t>
            </a:r>
          </a:p>
        </p:txBody>
      </p:sp>
      <p:sp>
        <p:nvSpPr>
          <p:cNvPr id="4" name="TextBox 3"/>
          <p:cNvSpPr txBox="1"/>
          <p:nvPr/>
        </p:nvSpPr>
        <p:spPr>
          <a:xfrm>
            <a:off x="5924811" y="964505"/>
            <a:ext cx="5273457" cy="5093702"/>
          </a:xfrm>
          <a:prstGeom prst="rect">
            <a:avLst/>
          </a:prstGeom>
          <a:noFill/>
        </p:spPr>
        <p:txBody>
          <a:bodyPr wrap="square" rtlCol="0">
            <a:spAutoFit/>
          </a:bodyPr>
          <a:lstStyle/>
          <a:p>
            <a:r>
              <a:rPr lang="en-US" sz="2500" dirty="0"/>
              <a:t>Some say the world w ill end in fire, </a:t>
            </a:r>
            <a:endParaRPr lang="en-US" sz="2500" dirty="0" smtClean="0"/>
          </a:p>
          <a:p>
            <a:r>
              <a:rPr lang="en-US" sz="2500" dirty="0" smtClean="0"/>
              <a:t>Some </a:t>
            </a:r>
            <a:r>
              <a:rPr lang="en-US" sz="2500" dirty="0"/>
              <a:t>say in ice. </a:t>
            </a:r>
            <a:endParaRPr lang="en-US" sz="2500" dirty="0" smtClean="0"/>
          </a:p>
          <a:p>
            <a:r>
              <a:rPr lang="en-US" sz="2500" dirty="0" smtClean="0">
                <a:solidFill>
                  <a:srgbClr val="00B0F0"/>
                </a:solidFill>
              </a:rPr>
              <a:t>From what I’ve tasted of desire </a:t>
            </a:r>
          </a:p>
          <a:p>
            <a:r>
              <a:rPr lang="en-US" sz="2500" dirty="0" smtClean="0">
                <a:solidFill>
                  <a:srgbClr val="00B0F0"/>
                </a:solidFill>
              </a:rPr>
              <a:t>I hold with those who favor fire</a:t>
            </a:r>
          </a:p>
          <a:p>
            <a:r>
              <a:rPr lang="en-US" sz="2500" dirty="0" smtClean="0"/>
              <a:t>But </a:t>
            </a:r>
            <a:r>
              <a:rPr lang="en-US" sz="2500" dirty="0"/>
              <a:t>if it had to perish twice, </a:t>
            </a:r>
            <a:endParaRPr lang="en-US" sz="2500" dirty="0" smtClean="0"/>
          </a:p>
          <a:p>
            <a:r>
              <a:rPr lang="en-US" sz="2500" dirty="0" smtClean="0"/>
              <a:t>I </a:t>
            </a:r>
            <a:r>
              <a:rPr lang="en-US" sz="2500" dirty="0"/>
              <a:t>think I know enough of hate </a:t>
            </a:r>
            <a:endParaRPr lang="en-US" sz="2500" dirty="0" smtClean="0"/>
          </a:p>
          <a:p>
            <a:r>
              <a:rPr lang="en-US" sz="2500" dirty="0" smtClean="0"/>
              <a:t>To </a:t>
            </a:r>
            <a:r>
              <a:rPr lang="en-US" sz="2500" dirty="0"/>
              <a:t>say that for destruction ice </a:t>
            </a:r>
            <a:endParaRPr lang="en-US" sz="2500" dirty="0" smtClean="0"/>
          </a:p>
          <a:p>
            <a:r>
              <a:rPr lang="en-US" sz="2500" dirty="0" smtClean="0"/>
              <a:t>Is </a:t>
            </a:r>
            <a:r>
              <a:rPr lang="en-US" sz="2500" dirty="0"/>
              <a:t>also great </a:t>
            </a:r>
            <a:endParaRPr lang="en-US" sz="2500" dirty="0" smtClean="0"/>
          </a:p>
          <a:p>
            <a:r>
              <a:rPr lang="en-US" sz="2500" dirty="0" smtClean="0"/>
              <a:t>And </a:t>
            </a:r>
            <a:r>
              <a:rPr lang="en-US" sz="2500" dirty="0"/>
              <a:t>would suffice</a:t>
            </a:r>
            <a:r>
              <a:rPr lang="en-US" sz="2500" dirty="0" smtClean="0"/>
              <a:t>.</a:t>
            </a:r>
            <a:endParaRPr lang="en-US" sz="2500" dirty="0"/>
          </a:p>
          <a:p>
            <a:endParaRPr lang="en-US" sz="2500" dirty="0"/>
          </a:p>
          <a:p>
            <a:pPr marL="457200" indent="-457200">
              <a:buAutoNum type="arabicPeriod"/>
            </a:pPr>
            <a:r>
              <a:rPr lang="en-US" sz="2500" dirty="0" smtClean="0"/>
              <a:t>What is the metrical pattern of the blue lines?</a:t>
            </a:r>
          </a:p>
          <a:p>
            <a:pPr marL="457200" indent="-457200">
              <a:buAutoNum type="arabicPeriod"/>
            </a:pPr>
            <a:r>
              <a:rPr lang="en-US" sz="2500" dirty="0" smtClean="0"/>
              <a:t>What is the poems rhyme scheme?</a:t>
            </a:r>
            <a:endParaRPr lang="en-US" sz="2500" dirty="0"/>
          </a:p>
        </p:txBody>
      </p:sp>
    </p:spTree>
    <p:extLst>
      <p:ext uri="{BB962C8B-B14F-4D97-AF65-F5344CB8AC3E}">
        <p14:creationId xmlns:p14="http://schemas.microsoft.com/office/powerpoint/2010/main" val="2115035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90" y="127130"/>
            <a:ext cx="10515600" cy="1325563"/>
          </a:xfrm>
        </p:spPr>
        <p:txBody>
          <a:bodyPr>
            <a:normAutofit/>
          </a:bodyPr>
          <a:lstStyle/>
          <a:p>
            <a:r>
              <a:rPr lang="en-US" b="1" dirty="0" smtClean="0"/>
              <a:t>Other Sound Devices </a:t>
            </a:r>
            <a:endParaRPr lang="en-US" b="1" dirty="0"/>
          </a:p>
        </p:txBody>
      </p:sp>
      <p:sp>
        <p:nvSpPr>
          <p:cNvPr id="3" name="Content Placeholder 2"/>
          <p:cNvSpPr>
            <a:spLocks noGrp="1"/>
          </p:cNvSpPr>
          <p:nvPr>
            <p:ph idx="1"/>
          </p:nvPr>
        </p:nvSpPr>
        <p:spPr>
          <a:xfrm>
            <a:off x="111691" y="1177447"/>
            <a:ext cx="11242110" cy="4999516"/>
          </a:xfrm>
        </p:spPr>
        <p:txBody>
          <a:bodyPr>
            <a:normAutofit fontScale="85000" lnSpcReduction="20000"/>
          </a:bodyPr>
          <a:lstStyle/>
          <a:p>
            <a:pPr marL="0" indent="0">
              <a:buNone/>
            </a:pPr>
            <a:r>
              <a:rPr lang="en-US" dirty="0" smtClean="0"/>
              <a:t>Edgar </a:t>
            </a:r>
            <a:r>
              <a:rPr lang="en-US" dirty="0"/>
              <a:t>Allan Poe wrote “The Bells” to experiment with the musical qualities of language. Read this excerpt aloud to get the full impact. </a:t>
            </a:r>
            <a:r>
              <a:rPr lang="en-US" dirty="0" smtClean="0"/>
              <a:t> </a:t>
            </a:r>
          </a:p>
          <a:p>
            <a:pPr marL="0" indent="0">
              <a:buNone/>
            </a:pPr>
            <a:endParaRPr lang="en-US" dirty="0" smtClean="0"/>
          </a:p>
          <a:p>
            <a:pPr marL="0" indent="0">
              <a:buNone/>
            </a:pPr>
            <a:r>
              <a:rPr lang="en-US" i="1" dirty="0" smtClean="0"/>
              <a:t>Hear </a:t>
            </a:r>
            <a:r>
              <a:rPr lang="en-US" i="1" dirty="0"/>
              <a:t>the sledges with the bells--</a:t>
            </a:r>
          </a:p>
          <a:p>
            <a:pPr marL="0" indent="0">
              <a:buNone/>
            </a:pPr>
            <a:r>
              <a:rPr lang="en-US" i="1" dirty="0"/>
              <a:t>             Silver bells!</a:t>
            </a:r>
          </a:p>
          <a:p>
            <a:pPr marL="0" indent="0">
              <a:buNone/>
            </a:pPr>
            <a:r>
              <a:rPr lang="en-US" i="1" dirty="0"/>
              <a:t>What a world of merriment their melody foretells!</a:t>
            </a:r>
          </a:p>
          <a:p>
            <a:pPr marL="0" indent="0">
              <a:buNone/>
            </a:pPr>
            <a:r>
              <a:rPr lang="en-US" i="1" dirty="0"/>
              <a:t>       How they tinkle, tinkle, tinkle,</a:t>
            </a:r>
          </a:p>
          <a:p>
            <a:pPr marL="0" indent="0">
              <a:buNone/>
            </a:pPr>
            <a:r>
              <a:rPr lang="en-US" i="1" dirty="0"/>
              <a:t>           In the icy air of night!</a:t>
            </a:r>
          </a:p>
          <a:p>
            <a:pPr marL="0" indent="0">
              <a:buNone/>
            </a:pPr>
            <a:r>
              <a:rPr lang="en-US" i="1" dirty="0"/>
              <a:t>       While the stars that </a:t>
            </a:r>
            <a:r>
              <a:rPr lang="en-US" i="1" dirty="0" err="1"/>
              <a:t>oversprinkle</a:t>
            </a:r>
            <a:endParaRPr lang="en-US" i="1" dirty="0"/>
          </a:p>
          <a:p>
            <a:pPr marL="0" indent="0">
              <a:buNone/>
            </a:pPr>
            <a:r>
              <a:rPr lang="en-US" i="1" dirty="0"/>
              <a:t>       All the heavens, seem to twinkle</a:t>
            </a:r>
          </a:p>
          <a:p>
            <a:pPr marL="0" indent="0">
              <a:buNone/>
            </a:pPr>
            <a:r>
              <a:rPr lang="en-US" i="1" dirty="0"/>
              <a:t>           With a crystalline delight;</a:t>
            </a:r>
          </a:p>
          <a:p>
            <a:pPr marL="0" indent="0">
              <a:buNone/>
            </a:pPr>
            <a:r>
              <a:rPr lang="en-US" i="1" dirty="0"/>
              <a:t>         Keeping time, time, time,</a:t>
            </a:r>
          </a:p>
          <a:p>
            <a:pPr marL="0" indent="0">
              <a:buNone/>
            </a:pPr>
            <a:r>
              <a:rPr lang="en-US" i="1" dirty="0"/>
              <a:t>         In a sort of Runic rhyme,</a:t>
            </a:r>
          </a:p>
        </p:txBody>
      </p:sp>
      <p:sp>
        <p:nvSpPr>
          <p:cNvPr id="4" name="TextBox 3"/>
          <p:cNvSpPr txBox="1"/>
          <p:nvPr/>
        </p:nvSpPr>
        <p:spPr>
          <a:xfrm>
            <a:off x="6964471" y="2880986"/>
            <a:ext cx="4647156" cy="2123658"/>
          </a:xfrm>
          <a:prstGeom prst="rect">
            <a:avLst/>
          </a:prstGeom>
          <a:noFill/>
        </p:spPr>
        <p:txBody>
          <a:bodyPr wrap="square" rtlCol="0">
            <a:spAutoFit/>
          </a:bodyPr>
          <a:lstStyle/>
          <a:p>
            <a:pPr marL="342900" indent="-342900">
              <a:buFont typeface="+mj-lt"/>
              <a:buAutoNum type="arabicPeriod"/>
            </a:pPr>
            <a:r>
              <a:rPr lang="en-US" sz="2200" dirty="0"/>
              <a:t>Identify four examples of sound devices used in this poem. </a:t>
            </a:r>
            <a:endParaRPr lang="en-US" sz="2200" dirty="0" smtClean="0"/>
          </a:p>
          <a:p>
            <a:pPr marL="342900" indent="-342900">
              <a:buFont typeface="+mj-lt"/>
              <a:buAutoNum type="arabicPeriod"/>
            </a:pPr>
            <a:r>
              <a:rPr lang="en-US" sz="2200" dirty="0" smtClean="0"/>
              <a:t>What </a:t>
            </a:r>
            <a:r>
              <a:rPr lang="en-US" sz="2200" dirty="0"/>
              <a:t>effects do these sound devices create? </a:t>
            </a:r>
            <a:endParaRPr lang="en-US" sz="2200" dirty="0" smtClean="0"/>
          </a:p>
          <a:p>
            <a:pPr marL="342900" indent="-342900">
              <a:buFont typeface="+mj-lt"/>
              <a:buAutoNum type="arabicPeriod"/>
            </a:pPr>
            <a:r>
              <a:rPr lang="en-US" sz="2200" dirty="0" smtClean="0"/>
              <a:t>Explain </a:t>
            </a:r>
            <a:r>
              <a:rPr lang="en-US" sz="2200" dirty="0"/>
              <a:t>how they add to Poe’s description of the bells.</a:t>
            </a:r>
          </a:p>
        </p:txBody>
      </p:sp>
    </p:spTree>
    <p:extLst>
      <p:ext uri="{BB962C8B-B14F-4D97-AF65-F5344CB8AC3E}">
        <p14:creationId xmlns:p14="http://schemas.microsoft.com/office/powerpoint/2010/main" val="2440115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17" y="177235"/>
            <a:ext cx="10515600" cy="849900"/>
          </a:xfrm>
        </p:spPr>
        <p:txBody>
          <a:bodyPr/>
          <a:lstStyle/>
          <a:p>
            <a:r>
              <a:rPr lang="pt-BR" b="1" dirty="0"/>
              <a:t>I</a:t>
            </a:r>
            <a:r>
              <a:rPr lang="pt-BR" b="1" dirty="0" smtClean="0"/>
              <a:t>m a g e r y  a n d  F ig u r a t iv e  La n g u a g e</a:t>
            </a:r>
            <a:endParaRPr lang="en-US" b="1" dirty="0"/>
          </a:p>
        </p:txBody>
      </p:sp>
      <p:sp>
        <p:nvSpPr>
          <p:cNvPr id="3" name="Content Placeholder 2"/>
          <p:cNvSpPr>
            <a:spLocks noGrp="1"/>
          </p:cNvSpPr>
          <p:nvPr>
            <p:ph idx="1"/>
          </p:nvPr>
        </p:nvSpPr>
        <p:spPr>
          <a:xfrm>
            <a:off x="325677" y="1277654"/>
            <a:ext cx="11028123" cy="5336087"/>
          </a:xfrm>
        </p:spPr>
        <p:txBody>
          <a:bodyPr>
            <a:normAutofit lnSpcReduction="10000"/>
          </a:bodyPr>
          <a:lstStyle/>
          <a:p>
            <a:pPr marL="0" indent="0">
              <a:buNone/>
            </a:pPr>
            <a:r>
              <a:rPr lang="en-US" dirty="0"/>
              <a:t>Poets also use sensory details to illustrate and elaborate on their ideas and feelings. </a:t>
            </a:r>
            <a:endParaRPr lang="en-US" dirty="0" smtClean="0"/>
          </a:p>
          <a:p>
            <a:pPr marL="0" indent="0">
              <a:buNone/>
            </a:pPr>
            <a:r>
              <a:rPr lang="en-US" dirty="0" smtClean="0"/>
              <a:t>For </a:t>
            </a:r>
            <a:r>
              <a:rPr lang="en-US" dirty="0"/>
              <a:t>example, </a:t>
            </a:r>
            <a:r>
              <a:rPr lang="en-US" dirty="0" smtClean="0"/>
              <a:t>if we look </a:t>
            </a:r>
            <a:r>
              <a:rPr lang="en-US" dirty="0"/>
              <a:t>again at “Fire and Ice” </a:t>
            </a:r>
            <a:r>
              <a:rPr lang="en-US" dirty="0" smtClean="0"/>
              <a:t>we see that </a:t>
            </a:r>
            <a:r>
              <a:rPr lang="en-US" dirty="0"/>
              <a:t>Robert Frost uses two powerful sensory details— </a:t>
            </a:r>
            <a:r>
              <a:rPr lang="en-US" b="1" dirty="0"/>
              <a:t>fire and ice</a:t>
            </a:r>
            <a:r>
              <a:rPr lang="en-US" dirty="0"/>
              <a:t>— to help </a:t>
            </a:r>
            <a:r>
              <a:rPr lang="en-US" dirty="0" smtClean="0"/>
              <a:t>us picture </a:t>
            </a:r>
            <a:r>
              <a:rPr lang="en-US" dirty="0"/>
              <a:t>the end of the world. Not only can </a:t>
            </a:r>
            <a:r>
              <a:rPr lang="en-US" dirty="0" smtClean="0"/>
              <a:t>we probably </a:t>
            </a:r>
            <a:r>
              <a:rPr lang="en-US" dirty="0"/>
              <a:t>visualize the world engulfed in flames or numbed by ice, but </a:t>
            </a:r>
            <a:r>
              <a:rPr lang="en-US" dirty="0" smtClean="0"/>
              <a:t>we can </a:t>
            </a:r>
            <a:r>
              <a:rPr lang="en-US" dirty="0"/>
              <a:t>also probably imagine what each type of destruction would feel like. These details are enough to spark unsettling images in your mind. </a:t>
            </a:r>
            <a:endParaRPr lang="en-US" dirty="0" smtClean="0"/>
          </a:p>
          <a:p>
            <a:pPr marL="0" indent="0">
              <a:buNone/>
            </a:pPr>
            <a:r>
              <a:rPr lang="en-US" dirty="0"/>
              <a:t>Like imagery, </a:t>
            </a:r>
            <a:r>
              <a:rPr lang="en-US" b="1" dirty="0"/>
              <a:t>figurative language </a:t>
            </a:r>
            <a:r>
              <a:rPr lang="en-US" dirty="0"/>
              <a:t>opens up the mind to more than the l</a:t>
            </a:r>
            <a:r>
              <a:rPr lang="en-US" b="1" dirty="0"/>
              <a:t>iteral meanings of words</a:t>
            </a:r>
            <a:r>
              <a:rPr lang="en-US" dirty="0"/>
              <a:t>. In this example, notice how the figurative expression not only is more descriptive but also conveys a stronger emotion: </a:t>
            </a:r>
            <a:endParaRPr lang="en-US" dirty="0" smtClean="0"/>
          </a:p>
          <a:p>
            <a:pPr marL="0" indent="0">
              <a:buNone/>
            </a:pPr>
            <a:r>
              <a:rPr lang="en-US" dirty="0" smtClean="0"/>
              <a:t>			Literal</a:t>
            </a:r>
            <a:r>
              <a:rPr lang="en-US" dirty="0"/>
              <a:t>: He was angry. </a:t>
            </a:r>
            <a:endParaRPr lang="en-US" dirty="0" smtClean="0"/>
          </a:p>
          <a:p>
            <a:pPr marL="1828800" lvl="4" indent="0">
              <a:buNone/>
            </a:pPr>
            <a:r>
              <a:rPr lang="en-US" sz="2800" dirty="0" smtClean="0"/>
              <a:t>	Figurative</a:t>
            </a:r>
            <a:r>
              <a:rPr lang="en-US" sz="2800" dirty="0"/>
              <a:t>: He burned with anger. </a:t>
            </a:r>
          </a:p>
        </p:txBody>
      </p:sp>
    </p:spTree>
    <p:extLst>
      <p:ext uri="{BB962C8B-B14F-4D97-AF65-F5344CB8AC3E}">
        <p14:creationId xmlns:p14="http://schemas.microsoft.com/office/powerpoint/2010/main" val="168407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4" y="114604"/>
            <a:ext cx="10515600" cy="1325563"/>
          </a:xfrm>
        </p:spPr>
        <p:txBody>
          <a:bodyPr/>
          <a:lstStyle/>
          <a:p>
            <a:r>
              <a:rPr lang="pt-BR" b="1" dirty="0"/>
              <a:t>Im a g e r y  a n d  F ig u r a t iv e  La n g u a g e</a:t>
            </a:r>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0111" r="29368"/>
          <a:stretch/>
        </p:blipFill>
        <p:spPr>
          <a:xfrm rot="5400000">
            <a:off x="3315742" y="-835590"/>
            <a:ext cx="5223355" cy="9374689"/>
          </a:xfrm>
        </p:spPr>
      </p:pic>
    </p:spTree>
    <p:extLst>
      <p:ext uri="{BB962C8B-B14F-4D97-AF65-F5344CB8AC3E}">
        <p14:creationId xmlns:p14="http://schemas.microsoft.com/office/powerpoint/2010/main" val="308804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9683" y="2406867"/>
            <a:ext cx="4188912" cy="1325563"/>
          </a:xfrm>
        </p:spPr>
        <p:txBody>
          <a:bodyPr/>
          <a:lstStyle/>
          <a:p>
            <a:r>
              <a:rPr lang="en-US" dirty="0" smtClean="0"/>
              <a:t>Day 1</a:t>
            </a:r>
            <a:endParaRPr lang="en-US" dirty="0"/>
          </a:p>
        </p:txBody>
      </p:sp>
    </p:spTree>
    <p:extLst>
      <p:ext uri="{BB962C8B-B14F-4D97-AF65-F5344CB8AC3E}">
        <p14:creationId xmlns:p14="http://schemas.microsoft.com/office/powerpoint/2010/main" val="417879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00416" y="184715"/>
            <a:ext cx="11991584" cy="4351338"/>
          </a:xfrm>
        </p:spPr>
        <p:txBody>
          <a:bodyPr/>
          <a:lstStyle/>
          <a:p>
            <a:pPr marL="0" indent="0">
              <a:buNone/>
            </a:pPr>
            <a:r>
              <a:rPr lang="en-US" sz="1800" dirty="0" smtClean="0"/>
              <a:t>As you read this next poem, notice </a:t>
            </a:r>
            <a:r>
              <a:rPr lang="en-US" sz="1800" dirty="0"/>
              <a:t>the contrasting images of Miss Rosie— what she was and what she has become. Also, pay attention to the poem’s speaker, the voice that describes the character. How does the speaker's impression of Miss Rosie affect your perception of her? </a:t>
            </a:r>
            <a:endParaRPr lang="en-US" sz="1800" dirty="0" smtClean="0"/>
          </a:p>
          <a:p>
            <a:pPr marL="0" indent="0">
              <a:buNone/>
            </a:pPr>
            <a:endParaRPr lang="en-US" dirty="0"/>
          </a:p>
        </p:txBody>
      </p:sp>
      <p:sp>
        <p:nvSpPr>
          <p:cNvPr id="6" name="TextBox 5"/>
          <p:cNvSpPr txBox="1"/>
          <p:nvPr/>
        </p:nvSpPr>
        <p:spPr>
          <a:xfrm>
            <a:off x="2939445" y="664241"/>
            <a:ext cx="4922729" cy="6247864"/>
          </a:xfrm>
          <a:prstGeom prst="rect">
            <a:avLst/>
          </a:prstGeom>
          <a:noFill/>
        </p:spPr>
        <p:txBody>
          <a:bodyPr wrap="square" rtlCol="0">
            <a:spAutoFit/>
          </a:bodyPr>
          <a:lstStyle/>
          <a:p>
            <a:r>
              <a:rPr lang="en-US" sz="2000" b="1" dirty="0" smtClean="0"/>
              <a:t>miss </a:t>
            </a:r>
            <a:r>
              <a:rPr lang="en-US" sz="2000" b="1" dirty="0" err="1" smtClean="0"/>
              <a:t>rosie</a:t>
            </a:r>
            <a:endParaRPr lang="en-US" sz="2000" b="1" dirty="0" smtClean="0"/>
          </a:p>
          <a:p>
            <a:r>
              <a:rPr lang="en-US" sz="2000" b="1" dirty="0"/>
              <a:t>	</a:t>
            </a:r>
            <a:r>
              <a:rPr lang="en-US" sz="2000" b="1" dirty="0" smtClean="0"/>
              <a:t>by Lucille Clifton</a:t>
            </a:r>
          </a:p>
          <a:p>
            <a:r>
              <a:rPr lang="en-US" sz="2000" dirty="0" smtClean="0"/>
              <a:t>when </a:t>
            </a:r>
            <a:r>
              <a:rPr lang="en-US" sz="2000" dirty="0" err="1"/>
              <a:t>i</a:t>
            </a:r>
            <a:r>
              <a:rPr lang="en-US" sz="2000" dirty="0"/>
              <a:t> watch you </a:t>
            </a:r>
          </a:p>
          <a:p>
            <a:r>
              <a:rPr lang="en-US" sz="2000" dirty="0"/>
              <a:t>wrapped up like garbage </a:t>
            </a:r>
          </a:p>
          <a:p>
            <a:r>
              <a:rPr lang="en-US" sz="2000" dirty="0"/>
              <a:t>sitting, surrounded by the smell </a:t>
            </a:r>
          </a:p>
          <a:p>
            <a:r>
              <a:rPr lang="en-US" sz="2000" dirty="0"/>
              <a:t>of too old potato peels </a:t>
            </a:r>
          </a:p>
          <a:p>
            <a:r>
              <a:rPr lang="en-US" sz="2000" dirty="0"/>
              <a:t>or</a:t>
            </a:r>
          </a:p>
          <a:p>
            <a:r>
              <a:rPr lang="en-US" sz="2000" dirty="0"/>
              <a:t>when </a:t>
            </a:r>
            <a:r>
              <a:rPr lang="en-US" sz="2000" dirty="0" err="1"/>
              <a:t>i</a:t>
            </a:r>
            <a:r>
              <a:rPr lang="en-US" sz="2000" dirty="0"/>
              <a:t> watch you </a:t>
            </a:r>
          </a:p>
          <a:p>
            <a:r>
              <a:rPr lang="en-US" sz="2000" dirty="0"/>
              <a:t>in your old man’s shoes </a:t>
            </a:r>
          </a:p>
          <a:p>
            <a:r>
              <a:rPr lang="en-US" sz="2000" dirty="0"/>
              <a:t>with the little toe cut out </a:t>
            </a:r>
          </a:p>
          <a:p>
            <a:r>
              <a:rPr lang="en-US" sz="2000" dirty="0"/>
              <a:t>sitting, waiting for your mind </a:t>
            </a:r>
          </a:p>
          <a:p>
            <a:r>
              <a:rPr lang="en-US" sz="2000" dirty="0"/>
              <a:t>like next week’s grocery </a:t>
            </a:r>
          </a:p>
          <a:p>
            <a:r>
              <a:rPr lang="en-US" sz="2000" dirty="0" err="1"/>
              <a:t>i</a:t>
            </a:r>
            <a:r>
              <a:rPr lang="en-US" sz="2000" dirty="0"/>
              <a:t> say</a:t>
            </a:r>
          </a:p>
          <a:p>
            <a:r>
              <a:rPr lang="en-US" sz="2000" dirty="0"/>
              <a:t>when </a:t>
            </a:r>
            <a:r>
              <a:rPr lang="en-US" sz="2000" dirty="0" err="1"/>
              <a:t>i</a:t>
            </a:r>
            <a:r>
              <a:rPr lang="en-US" sz="2000" dirty="0"/>
              <a:t> watch you</a:t>
            </a:r>
          </a:p>
          <a:p>
            <a:r>
              <a:rPr lang="en-US" sz="2000" dirty="0"/>
              <a:t>you wet brown bag of a woman </a:t>
            </a:r>
          </a:p>
          <a:p>
            <a:r>
              <a:rPr lang="en-US" sz="2000" dirty="0"/>
              <a:t>who used to be the best looking gal in </a:t>
            </a:r>
            <a:r>
              <a:rPr lang="en-US" sz="2000" dirty="0" err="1"/>
              <a:t>georgia</a:t>
            </a:r>
            <a:endParaRPr lang="en-US" sz="2000" dirty="0"/>
          </a:p>
          <a:p>
            <a:r>
              <a:rPr lang="en-US" sz="2000" dirty="0"/>
              <a:t>used to be called the Georgia Rose</a:t>
            </a:r>
          </a:p>
          <a:p>
            <a:r>
              <a:rPr lang="en-US" sz="2000" b="1" dirty="0" err="1">
                <a:solidFill>
                  <a:srgbClr val="00B0F0"/>
                </a:solidFill>
              </a:rPr>
              <a:t>i</a:t>
            </a:r>
            <a:r>
              <a:rPr lang="en-US" sz="2000" b="1" dirty="0">
                <a:solidFill>
                  <a:srgbClr val="00B0F0"/>
                </a:solidFill>
              </a:rPr>
              <a:t> stand up</a:t>
            </a:r>
          </a:p>
          <a:p>
            <a:r>
              <a:rPr lang="en-US" sz="2000" b="1" dirty="0">
                <a:solidFill>
                  <a:srgbClr val="00B0F0"/>
                </a:solidFill>
              </a:rPr>
              <a:t>through your destruction</a:t>
            </a:r>
          </a:p>
          <a:p>
            <a:r>
              <a:rPr lang="en-US" sz="2000" b="1" dirty="0" err="1">
                <a:solidFill>
                  <a:srgbClr val="00B0F0"/>
                </a:solidFill>
              </a:rPr>
              <a:t>i</a:t>
            </a:r>
            <a:r>
              <a:rPr lang="en-US" sz="2000" b="1" dirty="0">
                <a:solidFill>
                  <a:srgbClr val="00B0F0"/>
                </a:solidFill>
              </a:rPr>
              <a:t> stand up</a:t>
            </a:r>
          </a:p>
        </p:txBody>
      </p:sp>
      <p:sp>
        <p:nvSpPr>
          <p:cNvPr id="7" name="TextBox 6"/>
          <p:cNvSpPr txBox="1"/>
          <p:nvPr/>
        </p:nvSpPr>
        <p:spPr>
          <a:xfrm>
            <a:off x="8480122" y="864296"/>
            <a:ext cx="3093930" cy="5847755"/>
          </a:xfrm>
          <a:prstGeom prst="rect">
            <a:avLst/>
          </a:prstGeom>
          <a:noFill/>
        </p:spPr>
        <p:txBody>
          <a:bodyPr wrap="square" rtlCol="0">
            <a:spAutoFit/>
          </a:bodyPr>
          <a:lstStyle/>
          <a:p>
            <a:pPr marL="342900" indent="-342900">
              <a:buFont typeface="+mj-lt"/>
              <a:buAutoNum type="arabicPeriod"/>
            </a:pPr>
            <a:r>
              <a:rPr lang="en-US" sz="2200" dirty="0"/>
              <a:t>Point out three unusual comparisons and identify them as similes or metaphors. What image of Miss Rosie does this figurative language convey? </a:t>
            </a:r>
            <a:endParaRPr lang="en-US" sz="2200" dirty="0" smtClean="0"/>
          </a:p>
          <a:p>
            <a:pPr marL="342900" indent="-342900">
              <a:buFont typeface="+mj-lt"/>
              <a:buAutoNum type="arabicPeriod"/>
            </a:pPr>
            <a:r>
              <a:rPr lang="en-US" sz="2200" dirty="0" smtClean="0"/>
              <a:t>Find </a:t>
            </a:r>
            <a:r>
              <a:rPr lang="en-US" sz="2200" dirty="0"/>
              <a:t>the hyperbole and explain its effect. </a:t>
            </a:r>
            <a:endParaRPr lang="en-US" sz="2200" dirty="0" smtClean="0"/>
          </a:p>
          <a:p>
            <a:pPr marL="342900" indent="-342900">
              <a:buFont typeface="+mj-lt"/>
              <a:buAutoNum type="arabicPeriod"/>
            </a:pPr>
            <a:r>
              <a:rPr lang="en-US" sz="2200" dirty="0" smtClean="0"/>
              <a:t>Reread </a:t>
            </a:r>
            <a:r>
              <a:rPr lang="en-US" sz="2200" dirty="0"/>
              <a:t>the </a:t>
            </a:r>
            <a:r>
              <a:rPr lang="en-US" sz="2200" dirty="0" smtClean="0"/>
              <a:t>blue lines</a:t>
            </a:r>
            <a:r>
              <a:rPr lang="en-US" sz="2200" dirty="0"/>
              <a:t>. What is the speaker’s attitude toward Miss Rosie? Explain how it affects your impression of Miss Rosie. </a:t>
            </a:r>
          </a:p>
        </p:txBody>
      </p:sp>
    </p:spTree>
    <p:extLst>
      <p:ext uri="{BB962C8B-B14F-4D97-AF65-F5344CB8AC3E}">
        <p14:creationId xmlns:p14="http://schemas.microsoft.com/office/powerpoint/2010/main" val="27062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320" y="152183"/>
            <a:ext cx="10515600" cy="849900"/>
          </a:xfrm>
        </p:spPr>
        <p:txBody>
          <a:bodyPr/>
          <a:lstStyle/>
          <a:p>
            <a:r>
              <a:rPr lang="en-US" b="1" dirty="0"/>
              <a:t>Analyze the Literature</a:t>
            </a:r>
          </a:p>
        </p:txBody>
      </p:sp>
      <p:sp>
        <p:nvSpPr>
          <p:cNvPr id="3" name="Content Placeholder 2"/>
          <p:cNvSpPr>
            <a:spLocks noGrp="1"/>
          </p:cNvSpPr>
          <p:nvPr>
            <p:ph idx="1"/>
          </p:nvPr>
        </p:nvSpPr>
        <p:spPr>
          <a:xfrm>
            <a:off x="174320" y="1211850"/>
            <a:ext cx="10778647" cy="4351338"/>
          </a:xfrm>
        </p:spPr>
        <p:txBody>
          <a:bodyPr/>
          <a:lstStyle/>
          <a:p>
            <a:pPr marL="0" indent="0">
              <a:buNone/>
            </a:pPr>
            <a:r>
              <a:rPr lang="en-US" dirty="0" smtClean="0"/>
              <a:t>First </a:t>
            </a:r>
            <a:r>
              <a:rPr lang="en-US" dirty="0"/>
              <a:t>poem is a Shakespearean sonnet, which has a rhyme scheme and organization different </a:t>
            </a:r>
            <a:r>
              <a:rPr lang="en-US" dirty="0" smtClean="0"/>
              <a:t>from. </a:t>
            </a:r>
          </a:p>
          <a:p>
            <a:pPr marL="0" indent="0">
              <a:buNone/>
            </a:pPr>
            <a:r>
              <a:rPr lang="en-US" b="1" dirty="0" smtClean="0"/>
              <a:t>A </a:t>
            </a:r>
            <a:r>
              <a:rPr lang="en-US" b="1" dirty="0"/>
              <a:t>Shakespearean sonnet </a:t>
            </a:r>
            <a:r>
              <a:rPr lang="en-US" dirty="0"/>
              <a:t>consists of three </a:t>
            </a:r>
            <a:r>
              <a:rPr lang="en-US" b="1" dirty="0"/>
              <a:t>quatrains</a:t>
            </a:r>
            <a:r>
              <a:rPr lang="en-US" dirty="0"/>
              <a:t>, or four-line units, and a final couplet, or pair of rhyming lines. </a:t>
            </a:r>
            <a:endParaRPr lang="en-US" dirty="0" smtClean="0"/>
          </a:p>
          <a:p>
            <a:pPr marL="0" indent="0">
              <a:buNone/>
            </a:pPr>
            <a:r>
              <a:rPr lang="en-US" dirty="0" smtClean="0"/>
              <a:t>Read </a:t>
            </a:r>
            <a:r>
              <a:rPr lang="en-US" dirty="0"/>
              <a:t>the sonnet aloud first to understand what it is saying. </a:t>
            </a:r>
            <a:endParaRPr lang="en-US" dirty="0" smtClean="0"/>
          </a:p>
          <a:p>
            <a:pPr marL="0" indent="0">
              <a:buNone/>
            </a:pPr>
            <a:r>
              <a:rPr lang="en-US" dirty="0" smtClean="0"/>
              <a:t>Then </a:t>
            </a:r>
            <a:r>
              <a:rPr lang="en-US" dirty="0"/>
              <a:t>read it again to analyze its poetic elements. What techniques are used to complement and extend the poem’s meaning?</a:t>
            </a:r>
          </a:p>
        </p:txBody>
      </p:sp>
    </p:spTree>
    <p:extLst>
      <p:ext uri="{BB962C8B-B14F-4D97-AF65-F5344CB8AC3E}">
        <p14:creationId xmlns:p14="http://schemas.microsoft.com/office/powerpoint/2010/main" val="2403777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312" y="147137"/>
            <a:ext cx="6375748" cy="4351338"/>
          </a:xfrm>
        </p:spPr>
        <p:txBody>
          <a:bodyPr>
            <a:normAutofit fontScale="25000" lnSpcReduction="20000"/>
          </a:bodyPr>
          <a:lstStyle/>
          <a:p>
            <a:pPr marL="0" indent="0">
              <a:buNone/>
            </a:pPr>
            <a:r>
              <a:rPr lang="en-US" sz="8800" dirty="0"/>
              <a:t>Not in a silver </a:t>
            </a:r>
            <a:r>
              <a:rPr lang="en-US" sz="8800" dirty="0" smtClean="0"/>
              <a:t>casket… </a:t>
            </a:r>
          </a:p>
          <a:p>
            <a:pPr marL="0" indent="0">
              <a:buNone/>
            </a:pPr>
            <a:r>
              <a:rPr lang="en-US" sz="8800" dirty="0"/>
              <a:t>	</a:t>
            </a:r>
            <a:r>
              <a:rPr lang="en-US" sz="8800" dirty="0" smtClean="0"/>
              <a:t>	By </a:t>
            </a:r>
            <a:r>
              <a:rPr lang="en-US" sz="8800" dirty="0" err="1" smtClean="0"/>
              <a:t>edna</a:t>
            </a:r>
            <a:r>
              <a:rPr lang="en-US" sz="8800" dirty="0" smtClean="0"/>
              <a:t> St. Vincent Millay </a:t>
            </a:r>
          </a:p>
          <a:p>
            <a:pPr marL="0" indent="0">
              <a:buNone/>
            </a:pPr>
            <a:r>
              <a:rPr lang="en-US" sz="8000" dirty="0" smtClean="0"/>
              <a:t>Not </a:t>
            </a:r>
            <a:r>
              <a:rPr lang="en-US" sz="8000" dirty="0"/>
              <a:t>in a silver casket cool </a:t>
            </a:r>
            <a:r>
              <a:rPr lang="en-US" sz="8000" dirty="0" smtClean="0"/>
              <a:t>with </a:t>
            </a:r>
            <a:r>
              <a:rPr lang="en-US" sz="8000" dirty="0"/>
              <a:t>pearls</a:t>
            </a:r>
          </a:p>
          <a:p>
            <a:pPr marL="0" indent="0">
              <a:buNone/>
            </a:pPr>
            <a:r>
              <a:rPr lang="en-US" sz="8000" dirty="0"/>
              <a:t>Or rich </a:t>
            </a:r>
            <a:r>
              <a:rPr lang="en-US" sz="8000" dirty="0" smtClean="0"/>
              <a:t>with </a:t>
            </a:r>
            <a:r>
              <a:rPr lang="en-US" sz="8000" dirty="0"/>
              <a:t>red corundum </a:t>
            </a:r>
            <a:r>
              <a:rPr lang="en-US" sz="8000" dirty="0" smtClean="0"/>
              <a:t>or </a:t>
            </a:r>
            <a:r>
              <a:rPr lang="en-US" sz="8000" dirty="0"/>
              <a:t>with blue,</a:t>
            </a:r>
          </a:p>
          <a:p>
            <a:pPr marL="0" indent="0">
              <a:buNone/>
            </a:pPr>
            <a:r>
              <a:rPr lang="en-US" sz="8000" dirty="0"/>
              <a:t>Locked, and the key withheld, as other girls</a:t>
            </a:r>
          </a:p>
          <a:p>
            <a:pPr marL="0" indent="0">
              <a:buNone/>
            </a:pPr>
            <a:r>
              <a:rPr lang="en-US" sz="8000" dirty="0"/>
              <a:t>Have given their loves, I give m y love to you;</a:t>
            </a:r>
          </a:p>
          <a:p>
            <a:pPr marL="0" indent="0">
              <a:buNone/>
            </a:pPr>
            <a:r>
              <a:rPr lang="en-US" sz="8000" dirty="0" smtClean="0"/>
              <a:t>Not </a:t>
            </a:r>
            <a:r>
              <a:rPr lang="en-US" sz="8000" dirty="0"/>
              <a:t>in a lovers’-knot, not in a ring</a:t>
            </a:r>
          </a:p>
          <a:p>
            <a:pPr marL="0" indent="0">
              <a:buNone/>
            </a:pPr>
            <a:r>
              <a:rPr lang="en-US" sz="8000" dirty="0" smtClean="0"/>
              <a:t>Worked </a:t>
            </a:r>
            <a:r>
              <a:rPr lang="en-US" sz="8000" dirty="0"/>
              <a:t>in such fashion, and the legend plain—</a:t>
            </a:r>
          </a:p>
          <a:p>
            <a:pPr marL="0" indent="0">
              <a:buNone/>
            </a:pPr>
            <a:r>
              <a:rPr lang="en-US" sz="8000" dirty="0"/>
              <a:t>Semper fidelis</a:t>
            </a:r>
            <a:r>
              <a:rPr lang="en-US" sz="8000" dirty="0" smtClean="0"/>
              <a:t>, </a:t>
            </a:r>
            <a:r>
              <a:rPr lang="en-US" sz="8000" dirty="0"/>
              <a:t>where a secret spring</a:t>
            </a:r>
          </a:p>
          <a:p>
            <a:pPr marL="0" indent="0">
              <a:buNone/>
            </a:pPr>
            <a:r>
              <a:rPr lang="en-US" sz="8000" dirty="0"/>
              <a:t>Kennels a drop of mischief for the brain:</a:t>
            </a:r>
          </a:p>
          <a:p>
            <a:pPr marL="0" indent="0">
              <a:buNone/>
            </a:pPr>
            <a:r>
              <a:rPr lang="en-US" sz="8000" dirty="0"/>
              <a:t>Love in the open hand, no thing but that,</a:t>
            </a:r>
          </a:p>
          <a:p>
            <a:pPr marL="0" indent="0">
              <a:buNone/>
            </a:pPr>
            <a:r>
              <a:rPr lang="en-US" sz="8000" dirty="0" err="1" smtClean="0"/>
              <a:t>Ungemmed</a:t>
            </a:r>
            <a:r>
              <a:rPr lang="en-US" sz="8000" dirty="0"/>
              <a:t>, unhidden, </a:t>
            </a:r>
            <a:r>
              <a:rPr lang="en-US" sz="8000" dirty="0" smtClean="0"/>
              <a:t>wishing </a:t>
            </a:r>
            <a:r>
              <a:rPr lang="en-US" sz="8000" dirty="0"/>
              <a:t>not to hurt,</a:t>
            </a:r>
          </a:p>
          <a:p>
            <a:pPr marL="0" indent="0">
              <a:buNone/>
            </a:pPr>
            <a:r>
              <a:rPr lang="en-US" sz="8000" dirty="0"/>
              <a:t>As one should bring you </a:t>
            </a:r>
            <a:r>
              <a:rPr lang="en-US" sz="8000" dirty="0" smtClean="0"/>
              <a:t>cowslips </a:t>
            </a:r>
            <a:r>
              <a:rPr lang="en-US" sz="8000" dirty="0"/>
              <a:t>in a hat</a:t>
            </a:r>
          </a:p>
          <a:p>
            <a:pPr marL="0" indent="0">
              <a:buNone/>
            </a:pPr>
            <a:r>
              <a:rPr lang="en-US" sz="8000" dirty="0"/>
              <a:t>Swung from the hand, or apples in her skirt,</a:t>
            </a:r>
          </a:p>
          <a:p>
            <a:pPr marL="0" indent="0">
              <a:buNone/>
            </a:pPr>
            <a:r>
              <a:rPr lang="en-US" sz="8000" dirty="0"/>
              <a:t>I bring you, calling out as children do:</a:t>
            </a:r>
          </a:p>
          <a:p>
            <a:pPr marL="0" indent="0">
              <a:buNone/>
            </a:pPr>
            <a:r>
              <a:rPr lang="en-US" sz="8000" dirty="0"/>
              <a:t>“Look what I have!— And these are all for you</a:t>
            </a:r>
            <a:r>
              <a:rPr lang="en-US" sz="8000" dirty="0" smtClean="0"/>
              <a:t>.”</a:t>
            </a:r>
            <a:endParaRPr lang="en-US" sz="8000" dirty="0"/>
          </a:p>
          <a:p>
            <a:pPr marL="914400" indent="-914400">
              <a:buAutoNum type="arabicPeriod"/>
            </a:pPr>
            <a:r>
              <a:rPr lang="en-US" sz="5600" b="1" dirty="0" smtClean="0"/>
              <a:t>corundum</a:t>
            </a:r>
            <a:r>
              <a:rPr lang="en-US" sz="5600" dirty="0"/>
              <a:t>: an extremely hard mineral, red and blue form </a:t>
            </a:r>
            <a:r>
              <a:rPr lang="en-US" sz="5600" dirty="0" smtClean="0"/>
              <a:t>of which </a:t>
            </a:r>
            <a:r>
              <a:rPr lang="en-US" sz="5600" dirty="0"/>
              <a:t>are rubies and sapphires. </a:t>
            </a:r>
            <a:endParaRPr lang="en-US" sz="5600" dirty="0" smtClean="0"/>
          </a:p>
          <a:p>
            <a:pPr marL="914400" indent="-914400">
              <a:buAutoNum type="arabicPeriod"/>
            </a:pPr>
            <a:r>
              <a:rPr lang="en-US" sz="5600" b="1" dirty="0" smtClean="0"/>
              <a:t>Semper fidelis </a:t>
            </a:r>
            <a:r>
              <a:rPr lang="en-US" sz="5600" dirty="0"/>
              <a:t>Latin: always faithful</a:t>
            </a:r>
            <a:r>
              <a:rPr lang="en-US" sz="5600" dirty="0" smtClean="0"/>
              <a:t>.</a:t>
            </a:r>
          </a:p>
          <a:p>
            <a:pPr marL="914400" indent="-914400">
              <a:buAutoNum type="arabicPeriod"/>
            </a:pPr>
            <a:r>
              <a:rPr lang="en-US" sz="5600" b="1" dirty="0" smtClean="0"/>
              <a:t>cowslips</a:t>
            </a:r>
            <a:r>
              <a:rPr lang="en-US" sz="5600" dirty="0"/>
              <a:t>: plants that have fragrant yellow flowers.</a:t>
            </a:r>
          </a:p>
        </p:txBody>
      </p:sp>
      <p:sp>
        <p:nvSpPr>
          <p:cNvPr id="4" name="TextBox 3"/>
          <p:cNvSpPr txBox="1"/>
          <p:nvPr/>
        </p:nvSpPr>
        <p:spPr>
          <a:xfrm>
            <a:off x="6739003" y="1528175"/>
            <a:ext cx="4308953" cy="3477875"/>
          </a:xfrm>
          <a:prstGeom prst="rect">
            <a:avLst/>
          </a:prstGeom>
          <a:noFill/>
        </p:spPr>
        <p:txBody>
          <a:bodyPr wrap="square" rtlCol="0">
            <a:spAutoFit/>
          </a:bodyPr>
          <a:lstStyle/>
          <a:p>
            <a:pPr marL="342900" indent="-342900">
              <a:buFont typeface="+mj-lt"/>
              <a:buAutoNum type="arabicPeriod"/>
            </a:pPr>
            <a:r>
              <a:rPr lang="en-US" sz="2200" dirty="0"/>
              <a:t>Identify the </a:t>
            </a:r>
            <a:r>
              <a:rPr lang="en-US" sz="2200" dirty="0" smtClean="0"/>
              <a:t>rhyme scheme </a:t>
            </a:r>
            <a:r>
              <a:rPr lang="en-US" sz="2200" dirty="0"/>
              <a:t>of the </a:t>
            </a:r>
            <a:r>
              <a:rPr lang="en-US" sz="2200" dirty="0" smtClean="0"/>
              <a:t>poem.</a:t>
            </a:r>
          </a:p>
          <a:p>
            <a:pPr marL="342900" indent="-342900">
              <a:buFont typeface="+mj-lt"/>
              <a:buAutoNum type="arabicPeriod"/>
            </a:pPr>
            <a:r>
              <a:rPr lang="en-US" sz="2200" dirty="0" smtClean="0"/>
              <a:t>This </a:t>
            </a:r>
            <a:r>
              <a:rPr lang="en-US" sz="2200" dirty="0"/>
              <a:t>poem is </a:t>
            </a:r>
            <a:r>
              <a:rPr lang="en-US" sz="2200" dirty="0" smtClean="0"/>
              <a:t>written in </a:t>
            </a:r>
            <a:r>
              <a:rPr lang="en-US" sz="2200" dirty="0"/>
              <a:t>iambic </a:t>
            </a:r>
            <a:r>
              <a:rPr lang="en-US" sz="2200" dirty="0" smtClean="0"/>
              <a:t>pentameter. Find </a:t>
            </a:r>
            <a:r>
              <a:rPr lang="en-US" sz="2200" dirty="0"/>
              <a:t>and scan two </a:t>
            </a:r>
            <a:r>
              <a:rPr lang="en-US" sz="2200" dirty="0" smtClean="0"/>
              <a:t>lines that </a:t>
            </a:r>
            <a:r>
              <a:rPr lang="en-US" sz="2200" dirty="0"/>
              <a:t>reflect this </a:t>
            </a:r>
            <a:r>
              <a:rPr lang="en-US" sz="2200" dirty="0" smtClean="0"/>
              <a:t>meter. Then </a:t>
            </a:r>
            <a:r>
              <a:rPr lang="en-US" sz="2200" dirty="0"/>
              <a:t>find two lines </a:t>
            </a:r>
            <a:r>
              <a:rPr lang="en-US" sz="2200" dirty="0" smtClean="0"/>
              <a:t>that vary </a:t>
            </a:r>
            <a:r>
              <a:rPr lang="en-US" sz="2200" dirty="0"/>
              <a:t>from the </a:t>
            </a:r>
            <a:r>
              <a:rPr lang="en-US" sz="2200" dirty="0" smtClean="0"/>
              <a:t>pattern. What </a:t>
            </a:r>
            <a:r>
              <a:rPr lang="en-US" sz="2200" dirty="0"/>
              <a:t>is the effect of </a:t>
            </a:r>
            <a:r>
              <a:rPr lang="en-US" sz="2200" dirty="0" smtClean="0"/>
              <a:t>the change </a:t>
            </a:r>
            <a:r>
              <a:rPr lang="en-US" sz="2200" dirty="0"/>
              <a:t>in </a:t>
            </a:r>
            <a:r>
              <a:rPr lang="en-US" sz="2200" dirty="0" smtClean="0"/>
              <a:t>rhythm?</a:t>
            </a:r>
          </a:p>
          <a:p>
            <a:pPr marL="342900" indent="-342900">
              <a:buFont typeface="+mj-lt"/>
              <a:buAutoNum type="arabicPeriod"/>
            </a:pPr>
            <a:r>
              <a:rPr lang="en-US" sz="2200" dirty="0" smtClean="0"/>
              <a:t>How </a:t>
            </a:r>
            <a:r>
              <a:rPr lang="en-US" sz="2200" dirty="0"/>
              <a:t>do the images </a:t>
            </a:r>
            <a:r>
              <a:rPr lang="en-US" sz="2200" dirty="0" smtClean="0"/>
              <a:t>in lines </a:t>
            </a:r>
            <a:r>
              <a:rPr lang="en-US" sz="2200" dirty="0"/>
              <a:t>1-8 contrast </a:t>
            </a:r>
            <a:r>
              <a:rPr lang="en-US" sz="2200" dirty="0" smtClean="0"/>
              <a:t>with those </a:t>
            </a:r>
            <a:r>
              <a:rPr lang="en-US" sz="2200" dirty="0"/>
              <a:t>in lines 9-12?</a:t>
            </a:r>
          </a:p>
        </p:txBody>
      </p:sp>
    </p:spTree>
    <p:extLst>
      <p:ext uri="{BB962C8B-B14F-4D97-AF65-F5344CB8AC3E}">
        <p14:creationId xmlns:p14="http://schemas.microsoft.com/office/powerpoint/2010/main" val="852051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Poetry Forms </a:t>
            </a:r>
            <a:endParaRPr lang="en-US" b="1" dirty="0"/>
          </a:p>
        </p:txBody>
      </p:sp>
      <p:sp>
        <p:nvSpPr>
          <p:cNvPr id="3" name="Content Placeholder 2"/>
          <p:cNvSpPr>
            <a:spLocks noGrp="1"/>
          </p:cNvSpPr>
          <p:nvPr>
            <p:ph idx="1"/>
          </p:nvPr>
        </p:nvSpPr>
        <p:spPr>
          <a:xfrm>
            <a:off x="441435" y="1825625"/>
            <a:ext cx="11619186" cy="4351338"/>
          </a:xfrm>
        </p:spPr>
        <p:txBody>
          <a:bodyPr>
            <a:noAutofit/>
          </a:bodyPr>
          <a:lstStyle/>
          <a:p>
            <a:pPr marL="0" indent="0">
              <a:buNone/>
            </a:pPr>
            <a:r>
              <a:rPr lang="en-US" sz="3000" dirty="0" smtClean="0"/>
              <a:t>Poems come in a variety of forms, but they are usually talked about in terms of </a:t>
            </a:r>
            <a:r>
              <a:rPr lang="en-US" sz="3000" b="1" u="sng" dirty="0" smtClean="0"/>
              <a:t>two categories:</a:t>
            </a:r>
          </a:p>
          <a:p>
            <a:pPr marL="3257550" lvl="6" indent="-514350">
              <a:buAutoNum type="arabicPeriod"/>
            </a:pPr>
            <a:r>
              <a:rPr lang="en-US" sz="3000" b="1" dirty="0" smtClean="0"/>
              <a:t>Traditional Form</a:t>
            </a:r>
          </a:p>
          <a:p>
            <a:pPr marL="3257550" lvl="6" indent="-514350">
              <a:buAutoNum type="arabicPeriod"/>
            </a:pPr>
            <a:r>
              <a:rPr lang="en-US" sz="3000" b="1" dirty="0" smtClean="0"/>
              <a:t>Organic</a:t>
            </a:r>
            <a:r>
              <a:rPr lang="en-US" sz="3000" b="1" dirty="0"/>
              <a:t> </a:t>
            </a:r>
            <a:r>
              <a:rPr lang="en-US" sz="3000" b="1" dirty="0" smtClean="0"/>
              <a:t>Form</a:t>
            </a:r>
          </a:p>
          <a:p>
            <a:pPr marL="0" indent="0">
              <a:buNone/>
            </a:pPr>
            <a:r>
              <a:rPr lang="en-US" sz="3000" b="1" dirty="0" smtClean="0"/>
              <a:t>Form</a:t>
            </a:r>
            <a:r>
              <a:rPr lang="en-US" sz="3000" dirty="0" smtClean="0"/>
              <a:t>: a poem’s structure, or the way the words are arranged on the page. </a:t>
            </a:r>
          </a:p>
          <a:p>
            <a:pPr marL="0" indent="0">
              <a:buNone/>
            </a:pPr>
            <a:r>
              <a:rPr lang="en-US" sz="3000" b="1" dirty="0" smtClean="0"/>
              <a:t>Lines: </a:t>
            </a:r>
            <a:r>
              <a:rPr lang="en-US" sz="3000" dirty="0" smtClean="0"/>
              <a:t>All poems are made up of series of lines. The length of the lines, where they break, and how they are punctuated all contribute to a poem’s rhythm and meaning. </a:t>
            </a:r>
          </a:p>
          <a:p>
            <a:pPr marL="0" indent="0">
              <a:buNone/>
            </a:pPr>
            <a:r>
              <a:rPr lang="en-US" sz="3000" b="1" dirty="0" smtClean="0"/>
              <a:t>Stanza(s)</a:t>
            </a:r>
            <a:r>
              <a:rPr lang="en-US" sz="3000" dirty="0" smtClean="0"/>
              <a:t>: Many poems, the lines are grouped into stanzas, which function like paragraphs.</a:t>
            </a:r>
            <a:endParaRPr lang="en-US" sz="3000" b="1" dirty="0" smtClean="0"/>
          </a:p>
        </p:txBody>
      </p:sp>
    </p:spTree>
    <p:extLst>
      <p:ext uri="{BB962C8B-B14F-4D97-AF65-F5344CB8AC3E}">
        <p14:creationId xmlns:p14="http://schemas.microsoft.com/office/powerpoint/2010/main" val="187704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66648"/>
            <a:ext cx="5486400" cy="2490951"/>
          </a:xfrm>
        </p:spPr>
        <p:txBody>
          <a:bodyPr>
            <a:normAutofit lnSpcReduction="10000"/>
          </a:bodyPr>
          <a:lstStyle/>
          <a:p>
            <a:pPr marL="0" indent="0">
              <a:buNone/>
            </a:pPr>
            <a:r>
              <a:rPr lang="en-US" i="1" dirty="0" smtClean="0"/>
              <a:t>Surgeons must be very careful </a:t>
            </a:r>
          </a:p>
          <a:p>
            <a:pPr marL="0" indent="0">
              <a:buNone/>
            </a:pPr>
            <a:r>
              <a:rPr lang="en-US" i="1" dirty="0" smtClean="0"/>
              <a:t>When they take the knife! </a:t>
            </a:r>
          </a:p>
          <a:p>
            <a:pPr marL="0" indent="0">
              <a:buNone/>
            </a:pPr>
            <a:r>
              <a:rPr lang="en-US" i="1" dirty="0" smtClean="0"/>
              <a:t>Underneath their fine incisions </a:t>
            </a:r>
          </a:p>
          <a:p>
            <a:pPr marL="0" indent="0">
              <a:buNone/>
            </a:pPr>
            <a:r>
              <a:rPr lang="en-US" i="1" dirty="0" smtClean="0"/>
              <a:t>Stirs the Culprit—Life! </a:t>
            </a:r>
          </a:p>
          <a:p>
            <a:pPr marL="0" indent="0">
              <a:buNone/>
            </a:pPr>
            <a:r>
              <a:rPr lang="en-US" dirty="0" smtClean="0"/>
              <a:t>— by Emily Dickinson </a:t>
            </a:r>
            <a:endParaRPr lang="en-US" dirty="0"/>
          </a:p>
        </p:txBody>
      </p:sp>
      <p:sp>
        <p:nvSpPr>
          <p:cNvPr id="4" name="TextBox 3"/>
          <p:cNvSpPr txBox="1"/>
          <p:nvPr/>
        </p:nvSpPr>
        <p:spPr>
          <a:xfrm>
            <a:off x="304800" y="3429876"/>
            <a:ext cx="11557000" cy="2246769"/>
          </a:xfrm>
          <a:prstGeom prst="rect">
            <a:avLst/>
          </a:prstGeom>
          <a:noFill/>
        </p:spPr>
        <p:txBody>
          <a:bodyPr wrap="square" rtlCol="0">
            <a:spAutoFit/>
          </a:bodyPr>
          <a:lstStyle/>
          <a:p>
            <a:endParaRPr lang="en-US" sz="2800" dirty="0" smtClean="0"/>
          </a:p>
          <a:p>
            <a:r>
              <a:rPr lang="en-US" sz="2800" dirty="0" smtClean="0"/>
              <a:t>This is an example of a </a:t>
            </a:r>
            <a:r>
              <a:rPr lang="en-US" sz="2800" b="1" dirty="0" smtClean="0"/>
              <a:t>traditional poem</a:t>
            </a:r>
            <a:r>
              <a:rPr lang="en-US" sz="2800" dirty="0" smtClean="0"/>
              <a:t>. </a:t>
            </a:r>
          </a:p>
          <a:p>
            <a:r>
              <a:rPr lang="en-US" sz="2800" dirty="0" smtClean="0"/>
              <a:t>Traditional poems are popular because of their regular, predictable  rhythm and rhyme. </a:t>
            </a:r>
          </a:p>
          <a:p>
            <a:r>
              <a:rPr lang="en-US" sz="2800" dirty="0" smtClean="0"/>
              <a:t>Other forms of traditional poetry also follow “rules.” </a:t>
            </a:r>
            <a:endParaRPr lang="en-US" sz="2800" dirty="0"/>
          </a:p>
        </p:txBody>
      </p:sp>
      <p:sp>
        <p:nvSpPr>
          <p:cNvPr id="5" name="TextBox 4"/>
          <p:cNvSpPr txBox="1"/>
          <p:nvPr/>
        </p:nvSpPr>
        <p:spPr>
          <a:xfrm>
            <a:off x="3379076" y="227929"/>
            <a:ext cx="5670331" cy="938719"/>
          </a:xfrm>
          <a:prstGeom prst="rect">
            <a:avLst/>
          </a:prstGeom>
          <a:noFill/>
        </p:spPr>
        <p:txBody>
          <a:bodyPr wrap="square" rtlCol="0">
            <a:spAutoFit/>
          </a:bodyPr>
          <a:lstStyle/>
          <a:p>
            <a:r>
              <a:rPr lang="en-US" sz="5500" dirty="0" smtClean="0"/>
              <a:t>Traditional Poetry </a:t>
            </a:r>
            <a:endParaRPr lang="en-US" sz="5500" dirty="0"/>
          </a:p>
        </p:txBody>
      </p:sp>
    </p:spTree>
    <p:extLst>
      <p:ext uri="{BB962C8B-B14F-4D97-AF65-F5344CB8AC3E}">
        <p14:creationId xmlns:p14="http://schemas.microsoft.com/office/powerpoint/2010/main" val="72576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b="1" dirty="0" smtClean="0"/>
              <a:t>Traditional</a:t>
            </a:r>
            <a:r>
              <a:rPr lang="en-US" sz="5500" dirty="0" smtClean="0"/>
              <a:t> </a:t>
            </a:r>
            <a:r>
              <a:rPr lang="en-US" sz="5500" b="1" dirty="0" smtClean="0"/>
              <a:t>Poetry </a:t>
            </a:r>
            <a:endParaRPr lang="en-US" sz="5500" b="1" dirty="0"/>
          </a:p>
        </p:txBody>
      </p:sp>
      <p:sp>
        <p:nvSpPr>
          <p:cNvPr id="3" name="Content Placeholder 2"/>
          <p:cNvSpPr>
            <a:spLocks noGrp="1"/>
          </p:cNvSpPr>
          <p:nvPr>
            <p:ph idx="1"/>
          </p:nvPr>
        </p:nvSpPr>
        <p:spPr>
          <a:xfrm>
            <a:off x="425669" y="1387366"/>
            <a:ext cx="10928131" cy="5123793"/>
          </a:xfrm>
        </p:spPr>
        <p:txBody>
          <a:bodyPr>
            <a:normAutofit fontScale="92500" lnSpcReduction="10000"/>
          </a:bodyPr>
          <a:lstStyle/>
          <a:p>
            <a:pPr marL="0" indent="0">
              <a:buNone/>
            </a:pPr>
            <a:r>
              <a:rPr lang="en-US" b="1" dirty="0" smtClean="0"/>
              <a:t>Characteristics </a:t>
            </a:r>
          </a:p>
          <a:p>
            <a:pPr marL="0" indent="0">
              <a:buNone/>
            </a:pPr>
            <a:r>
              <a:rPr lang="en-US" dirty="0" smtClean="0"/>
              <a:t>• follows fixed rules, such as a specified number of lines </a:t>
            </a:r>
          </a:p>
          <a:p>
            <a:pPr marL="0" indent="0">
              <a:buNone/>
            </a:pPr>
            <a:r>
              <a:rPr lang="en-US" dirty="0" smtClean="0"/>
              <a:t>• has a regular pattern of rhythm and/or rhyme</a:t>
            </a:r>
          </a:p>
          <a:p>
            <a:pPr marL="0" indent="0">
              <a:buNone/>
            </a:pPr>
            <a:r>
              <a:rPr lang="en-US" b="1" dirty="0" smtClean="0"/>
              <a:t>Examples of Traditional Forms</a:t>
            </a:r>
          </a:p>
          <a:p>
            <a:pPr marL="514350" indent="-514350">
              <a:buFont typeface="+mj-lt"/>
              <a:buAutoNum type="arabicPeriod"/>
            </a:pPr>
            <a:r>
              <a:rPr lang="sv-SE" dirty="0" smtClean="0"/>
              <a:t>Epic: a long narrative poem; examples: Homer’s Odyssey. </a:t>
            </a:r>
          </a:p>
          <a:p>
            <a:pPr marL="514350" indent="-514350">
              <a:buFont typeface="+mj-lt"/>
              <a:buAutoNum type="arabicPeriod"/>
            </a:pPr>
            <a:r>
              <a:rPr lang="sv-SE" dirty="0" smtClean="0"/>
              <a:t>Ode: a meditative or commemoratice lyric Poem. </a:t>
            </a:r>
          </a:p>
          <a:p>
            <a:pPr marL="514350" indent="-514350">
              <a:buFont typeface="+mj-lt"/>
              <a:buAutoNum type="arabicPeriod"/>
            </a:pPr>
            <a:r>
              <a:rPr lang="sv-SE" dirty="0" smtClean="0"/>
              <a:t>Ballad: a narrative poem written to be sung or recited. </a:t>
            </a:r>
          </a:p>
          <a:p>
            <a:pPr marL="514350" indent="-514350">
              <a:buFont typeface="+mj-lt"/>
              <a:buAutoNum type="arabicPeriod"/>
            </a:pPr>
            <a:r>
              <a:rPr lang="sv-SE" dirty="0" smtClean="0"/>
              <a:t>Sonnet: a 14-line having a set pattern of rhythm and rhyme; example shakespears sonnets. </a:t>
            </a:r>
          </a:p>
          <a:p>
            <a:pPr marL="514350" indent="-514350">
              <a:buFont typeface="+mj-lt"/>
              <a:buAutoNum type="arabicPeriod"/>
            </a:pPr>
            <a:r>
              <a:rPr lang="sv-SE" dirty="0" smtClean="0"/>
              <a:t>Haiku: a form of Japanese poetry having a set number of lines and syllables.</a:t>
            </a:r>
          </a:p>
          <a:p>
            <a:pPr marL="514350" indent="-514350">
              <a:buFont typeface="+mj-lt"/>
              <a:buAutoNum type="arabicPeriod"/>
            </a:pPr>
            <a:r>
              <a:rPr lang="sv-SE" dirty="0" smtClean="0"/>
              <a:t>Limerick: a lightor humorous poem with a particular rhyme scheme. </a:t>
            </a:r>
            <a:endParaRPr lang="en-US" dirty="0" smtClean="0"/>
          </a:p>
          <a:p>
            <a:pPr marL="0" indent="0">
              <a:buNone/>
            </a:pPr>
            <a:endParaRPr lang="en-US" dirty="0" smtClean="0"/>
          </a:p>
        </p:txBody>
      </p:sp>
    </p:spTree>
    <p:extLst>
      <p:ext uri="{BB962C8B-B14F-4D97-AF65-F5344CB8AC3E}">
        <p14:creationId xmlns:p14="http://schemas.microsoft.com/office/powerpoint/2010/main" val="3676533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1076" y="1529255"/>
            <a:ext cx="5312979" cy="3058511"/>
          </a:xfrm>
        </p:spPr>
        <p:txBody>
          <a:bodyPr>
            <a:normAutofit fontScale="92500"/>
          </a:bodyPr>
          <a:lstStyle/>
          <a:p>
            <a:pPr marL="0" indent="0">
              <a:spcBef>
                <a:spcPts val="0"/>
              </a:spcBef>
              <a:buNone/>
            </a:pPr>
            <a:r>
              <a:rPr lang="en-US" i="1" dirty="0" smtClean="0">
                <a:latin typeface="+mj-lt"/>
              </a:rPr>
              <a:t>we’re </a:t>
            </a:r>
            <a:r>
              <a:rPr lang="en-US" i="1" dirty="0" err="1" smtClean="0">
                <a:latin typeface="+mj-lt"/>
              </a:rPr>
              <a:t>everyanything</a:t>
            </a:r>
            <a:r>
              <a:rPr lang="en-US" i="1" dirty="0" smtClean="0">
                <a:latin typeface="+mj-lt"/>
              </a:rPr>
              <a:t> more than believe </a:t>
            </a:r>
          </a:p>
          <a:p>
            <a:pPr marL="0" indent="0">
              <a:spcBef>
                <a:spcPts val="0"/>
              </a:spcBef>
              <a:buNone/>
            </a:pPr>
            <a:r>
              <a:rPr lang="en-US" i="1" dirty="0" smtClean="0">
                <a:latin typeface="+mj-lt"/>
              </a:rPr>
              <a:t>(with a spin </a:t>
            </a:r>
          </a:p>
          <a:p>
            <a:pPr marL="0" indent="0">
              <a:spcBef>
                <a:spcPts val="0"/>
              </a:spcBef>
              <a:buNone/>
            </a:pPr>
            <a:r>
              <a:rPr lang="en-US" i="1" dirty="0" smtClean="0">
                <a:latin typeface="+mj-lt"/>
              </a:rPr>
              <a:t>leap </a:t>
            </a:r>
          </a:p>
          <a:p>
            <a:pPr marL="0" indent="0">
              <a:spcBef>
                <a:spcPts val="0"/>
              </a:spcBef>
              <a:buNone/>
            </a:pPr>
            <a:r>
              <a:rPr lang="en-US" i="1" dirty="0" smtClean="0">
                <a:latin typeface="+mj-lt"/>
              </a:rPr>
              <a:t>alive we’re alive) </a:t>
            </a:r>
          </a:p>
          <a:p>
            <a:pPr marL="0" indent="0">
              <a:spcBef>
                <a:spcPts val="0"/>
              </a:spcBef>
              <a:buNone/>
            </a:pPr>
            <a:r>
              <a:rPr lang="en-US" i="1" dirty="0" smtClean="0">
                <a:latin typeface="+mj-lt"/>
              </a:rPr>
              <a:t>we’re wonderful one times one </a:t>
            </a:r>
          </a:p>
          <a:p>
            <a:pPr marL="0" indent="0">
              <a:buNone/>
            </a:pPr>
            <a:r>
              <a:rPr lang="en-US" dirty="0" smtClean="0">
                <a:latin typeface="+mj-lt"/>
              </a:rPr>
              <a:t>— from “If Everything Happens That Can’t Be Done” by E. E. Cummings</a:t>
            </a:r>
            <a:endParaRPr lang="en-US" dirty="0">
              <a:latin typeface="+mj-lt"/>
            </a:endParaRPr>
          </a:p>
        </p:txBody>
      </p:sp>
      <p:sp>
        <p:nvSpPr>
          <p:cNvPr id="4" name="Title 1"/>
          <p:cNvSpPr>
            <a:spLocks noGrp="1"/>
          </p:cNvSpPr>
          <p:nvPr>
            <p:ph type="title"/>
          </p:nvPr>
        </p:nvSpPr>
        <p:spPr/>
        <p:txBody>
          <a:bodyPr>
            <a:normAutofit/>
          </a:bodyPr>
          <a:lstStyle/>
          <a:p>
            <a:pPr algn="ctr"/>
            <a:r>
              <a:rPr lang="en-US" sz="5500" b="1" dirty="0" smtClean="0"/>
              <a:t>Organic Poetry </a:t>
            </a:r>
            <a:endParaRPr lang="en-US" sz="5500" b="1" dirty="0"/>
          </a:p>
        </p:txBody>
      </p:sp>
      <p:sp>
        <p:nvSpPr>
          <p:cNvPr id="5" name="Rectangle 4"/>
          <p:cNvSpPr/>
          <p:nvPr/>
        </p:nvSpPr>
        <p:spPr>
          <a:xfrm>
            <a:off x="331077" y="4745449"/>
            <a:ext cx="11653344" cy="1384995"/>
          </a:xfrm>
          <a:prstGeom prst="rect">
            <a:avLst/>
          </a:prstGeom>
        </p:spPr>
        <p:txBody>
          <a:bodyPr wrap="square">
            <a:spAutoFit/>
          </a:bodyPr>
          <a:lstStyle/>
          <a:p>
            <a:r>
              <a:rPr lang="en-US" sz="2800" dirty="0" smtClean="0"/>
              <a:t>This is an example of an </a:t>
            </a:r>
            <a:r>
              <a:rPr lang="en-US" sz="2800" b="1" dirty="0" smtClean="0"/>
              <a:t>Organic Poem.</a:t>
            </a:r>
          </a:p>
          <a:p>
            <a:r>
              <a:rPr lang="en-US" sz="2800" dirty="0" smtClean="0"/>
              <a:t>Organic Poetry Is unpredictable; it does not follow the rules of traditional poetry.</a:t>
            </a:r>
          </a:p>
        </p:txBody>
      </p:sp>
    </p:spTree>
    <p:extLst>
      <p:ext uri="{BB962C8B-B14F-4D97-AF65-F5344CB8AC3E}">
        <p14:creationId xmlns:p14="http://schemas.microsoft.com/office/powerpoint/2010/main" val="368508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500" b="1" dirty="0" smtClean="0"/>
              <a:t>Organic Poetry </a:t>
            </a:r>
            <a:endParaRPr lang="en-US" sz="5500" b="1" dirty="0"/>
          </a:p>
        </p:txBody>
      </p:sp>
      <p:sp>
        <p:nvSpPr>
          <p:cNvPr id="3" name="Content Placeholder 2"/>
          <p:cNvSpPr>
            <a:spLocks noGrp="1"/>
          </p:cNvSpPr>
          <p:nvPr>
            <p:ph idx="1"/>
          </p:nvPr>
        </p:nvSpPr>
        <p:spPr/>
        <p:txBody>
          <a:bodyPr>
            <a:normAutofit/>
          </a:bodyPr>
          <a:lstStyle/>
          <a:p>
            <a:pPr marL="0" indent="0">
              <a:buNone/>
            </a:pPr>
            <a:r>
              <a:rPr lang="en-US" b="1" dirty="0" smtClean="0"/>
              <a:t>Characteristics</a:t>
            </a:r>
          </a:p>
          <a:p>
            <a:r>
              <a:rPr lang="en-US" dirty="0" smtClean="0"/>
              <a:t>does not follow established rules for form</a:t>
            </a:r>
          </a:p>
          <a:p>
            <a:r>
              <a:rPr lang="en-US" dirty="0" smtClean="0"/>
              <a:t>does not have a regular pattern of rhythm and may not rhyme at all </a:t>
            </a:r>
          </a:p>
          <a:p>
            <a:r>
              <a:rPr lang="en-US" dirty="0" smtClean="0"/>
              <a:t>may use unconventional spelling, punctuation, and grammar</a:t>
            </a:r>
          </a:p>
          <a:p>
            <a:pPr marL="0" indent="0">
              <a:buNone/>
            </a:pPr>
            <a:r>
              <a:rPr lang="en-US" b="1" dirty="0" smtClean="0"/>
              <a:t>Examples of Organic Forms</a:t>
            </a:r>
          </a:p>
          <a:p>
            <a:pPr marL="514350" indent="-514350">
              <a:buAutoNum type="arabicPeriod"/>
            </a:pPr>
            <a:r>
              <a:rPr lang="en-US" dirty="0" smtClean="0"/>
              <a:t>Free Verse: poetry that does not have a regular meter</a:t>
            </a:r>
          </a:p>
          <a:p>
            <a:pPr marL="514350" indent="-514350">
              <a:buAutoNum type="arabicPeriod"/>
            </a:pPr>
            <a:r>
              <a:rPr lang="en-US" dirty="0" smtClean="0"/>
              <a:t>Concrete Poetry: conveys meaning visually through the arrangement of letters and words. </a:t>
            </a:r>
          </a:p>
          <a:p>
            <a:pPr marL="0" indent="0">
              <a:buNone/>
            </a:pPr>
            <a:endParaRPr lang="en-US" dirty="0"/>
          </a:p>
        </p:txBody>
      </p:sp>
    </p:spTree>
    <p:extLst>
      <p:ext uri="{BB962C8B-B14F-4D97-AF65-F5344CB8AC3E}">
        <p14:creationId xmlns:p14="http://schemas.microsoft.com/office/powerpoint/2010/main" val="1996673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468" y="1690688"/>
            <a:ext cx="11675517" cy="4351338"/>
          </a:xfrm>
        </p:spPr>
        <p:txBody>
          <a:bodyPr/>
          <a:lstStyle/>
          <a:p>
            <a:pPr marL="0" indent="0">
              <a:buNone/>
            </a:pPr>
            <a:r>
              <a:rPr lang="en-US" dirty="0" smtClean="0"/>
              <a:t>For centuries, poets have written sonnets that explore everything from unanswered love to the mysteries of nature. </a:t>
            </a:r>
            <a:endParaRPr lang="en-US" dirty="0" smtClean="0"/>
          </a:p>
          <a:p>
            <a:pPr marL="0" indent="0">
              <a:buNone/>
            </a:pPr>
            <a:endParaRPr lang="en-US" dirty="0" smtClean="0"/>
          </a:p>
          <a:p>
            <a:pPr marL="0" indent="0">
              <a:buNone/>
            </a:pPr>
            <a:r>
              <a:rPr lang="en-US" dirty="0" smtClean="0"/>
              <a:t>There </a:t>
            </a:r>
            <a:r>
              <a:rPr lang="en-US" dirty="0" smtClean="0"/>
              <a:t>are several types of sonnets, but </a:t>
            </a:r>
            <a:r>
              <a:rPr lang="en-US" b="1" dirty="0" smtClean="0"/>
              <a:t>all of them have 14 lines </a:t>
            </a:r>
            <a:r>
              <a:rPr lang="en-US" dirty="0" smtClean="0"/>
              <a:t>and are </a:t>
            </a:r>
            <a:r>
              <a:rPr lang="en-US" b="1" dirty="0" smtClean="0"/>
              <a:t>written in a strict pattern of rhythm and rhyme.</a:t>
            </a:r>
            <a:r>
              <a:rPr lang="en-US" dirty="0" smtClean="0"/>
              <a:t> </a:t>
            </a:r>
            <a:endParaRPr lang="en-US" dirty="0" smtClean="0"/>
          </a:p>
          <a:p>
            <a:pPr marL="0" indent="0">
              <a:buNone/>
            </a:pPr>
            <a:endParaRPr lang="en-US" dirty="0" smtClean="0"/>
          </a:p>
          <a:p>
            <a:pPr marL="0" indent="0">
              <a:buNone/>
            </a:pPr>
            <a:r>
              <a:rPr lang="en-US" dirty="0" smtClean="0"/>
              <a:t>Read </a:t>
            </a:r>
            <a:r>
              <a:rPr lang="en-US" dirty="0" smtClean="0"/>
              <a:t>this poem, which is a Petrarchan sonnet, to determine the characteristics of this particular form. </a:t>
            </a:r>
            <a:endParaRPr lang="en-US" dirty="0"/>
          </a:p>
        </p:txBody>
      </p:sp>
      <p:sp>
        <p:nvSpPr>
          <p:cNvPr id="4" name="Title 1"/>
          <p:cNvSpPr>
            <a:spLocks noGrp="1"/>
          </p:cNvSpPr>
          <p:nvPr>
            <p:ph type="title"/>
          </p:nvPr>
        </p:nvSpPr>
        <p:spPr>
          <a:xfrm>
            <a:off x="850726" y="139656"/>
            <a:ext cx="10515600" cy="1325563"/>
          </a:xfrm>
        </p:spPr>
        <p:txBody>
          <a:bodyPr>
            <a:normAutofit/>
          </a:bodyPr>
          <a:lstStyle/>
          <a:p>
            <a:pPr algn="ctr"/>
            <a:r>
              <a:rPr lang="en-US" sz="5500" b="1" dirty="0" smtClean="0"/>
              <a:t>Traditional</a:t>
            </a:r>
            <a:r>
              <a:rPr lang="en-US" sz="5500" dirty="0" smtClean="0"/>
              <a:t> </a:t>
            </a:r>
            <a:r>
              <a:rPr lang="en-US" sz="5500" b="1" dirty="0" smtClean="0"/>
              <a:t>Form</a:t>
            </a:r>
            <a:endParaRPr lang="en-US" sz="5500" b="1" dirty="0"/>
          </a:p>
        </p:txBody>
      </p:sp>
    </p:spTree>
    <p:extLst>
      <p:ext uri="{BB962C8B-B14F-4D97-AF65-F5344CB8AC3E}">
        <p14:creationId xmlns:p14="http://schemas.microsoft.com/office/powerpoint/2010/main" val="351674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9553"/>
            <a:ext cx="3795386" cy="900004"/>
          </a:xfrm>
        </p:spPr>
        <p:txBody>
          <a:bodyPr>
            <a:normAutofit/>
          </a:bodyPr>
          <a:lstStyle/>
          <a:p>
            <a:r>
              <a:rPr lang="en-US" sz="2500" b="1" i="1" dirty="0" smtClean="0"/>
              <a:t>Pretty Words </a:t>
            </a:r>
            <a:r>
              <a:rPr lang="en-US" sz="2500" b="1" dirty="0" smtClean="0"/>
              <a:t/>
            </a:r>
            <a:br>
              <a:rPr lang="en-US" sz="2500" b="1" dirty="0" smtClean="0"/>
            </a:br>
            <a:r>
              <a:rPr lang="en-US" sz="2500" b="1" dirty="0" smtClean="0"/>
              <a:t>          Poem by </a:t>
            </a:r>
            <a:r>
              <a:rPr lang="en-US" sz="2500" b="1" dirty="0" err="1" smtClean="0"/>
              <a:t>Elinor</a:t>
            </a:r>
            <a:r>
              <a:rPr lang="en-US" sz="2500" b="1" dirty="0" smtClean="0"/>
              <a:t> Wylie </a:t>
            </a:r>
            <a:endParaRPr lang="en-US" sz="2500" b="1" dirty="0"/>
          </a:p>
        </p:txBody>
      </p:sp>
      <p:sp>
        <p:nvSpPr>
          <p:cNvPr id="3" name="Content Placeholder 2"/>
          <p:cNvSpPr>
            <a:spLocks noGrp="1"/>
          </p:cNvSpPr>
          <p:nvPr>
            <p:ph idx="1"/>
          </p:nvPr>
        </p:nvSpPr>
        <p:spPr>
          <a:xfrm>
            <a:off x="224425" y="989557"/>
            <a:ext cx="7103301" cy="4838221"/>
          </a:xfrm>
        </p:spPr>
        <p:txBody>
          <a:bodyPr>
            <a:noAutofit/>
          </a:bodyPr>
          <a:lstStyle/>
          <a:p>
            <a:pPr marL="0" indent="0">
              <a:buNone/>
            </a:pPr>
            <a:r>
              <a:rPr lang="en-US" sz="2500" dirty="0"/>
              <a:t>Poets make pets of pretty, docile </a:t>
            </a:r>
            <a:r>
              <a:rPr lang="en-US" dirty="0">
                <a:solidFill>
                  <a:srgbClr val="00B0F0"/>
                </a:solidFill>
              </a:rPr>
              <a:t>words</a:t>
            </a:r>
            <a:r>
              <a:rPr lang="en-US" sz="2500" dirty="0" smtClean="0"/>
              <a:t>:</a:t>
            </a:r>
            <a:r>
              <a:rPr lang="en-US" sz="2500" dirty="0"/>
              <a:t/>
            </a:r>
            <a:br>
              <a:rPr lang="en-US" sz="2500" dirty="0"/>
            </a:br>
            <a:r>
              <a:rPr lang="en-US" sz="2500" dirty="0"/>
              <a:t>I love smooth words, like gold-</a:t>
            </a:r>
            <a:r>
              <a:rPr lang="en-US" sz="2500" dirty="0" err="1"/>
              <a:t>enamelled</a:t>
            </a:r>
            <a:r>
              <a:rPr lang="en-US" sz="2500" dirty="0"/>
              <a:t> </a:t>
            </a:r>
            <a:r>
              <a:rPr lang="en-US" dirty="0">
                <a:solidFill>
                  <a:srgbClr val="00B050"/>
                </a:solidFill>
              </a:rPr>
              <a:t>fish</a:t>
            </a:r>
            <a:r>
              <a:rPr lang="en-US" sz="2500" dirty="0"/>
              <a:t/>
            </a:r>
            <a:br>
              <a:rPr lang="en-US" sz="2500" dirty="0"/>
            </a:br>
            <a:r>
              <a:rPr lang="en-US" sz="2500" dirty="0"/>
              <a:t>Which circle slowly with a silken </a:t>
            </a:r>
            <a:r>
              <a:rPr lang="en-US" sz="2500" dirty="0">
                <a:solidFill>
                  <a:srgbClr val="00B050"/>
                </a:solidFill>
              </a:rPr>
              <a:t>swish</a:t>
            </a:r>
            <a:r>
              <a:rPr lang="en-US" sz="2500" dirty="0"/>
              <a:t>,</a:t>
            </a:r>
            <a:r>
              <a:rPr lang="en-US" sz="2500" dirty="0"/>
              <a:t/>
            </a:r>
            <a:br>
              <a:rPr lang="en-US" sz="2500" dirty="0"/>
            </a:br>
            <a:r>
              <a:rPr lang="en-US" sz="2500" dirty="0"/>
              <a:t>And tender ones, like downy-</a:t>
            </a:r>
            <a:r>
              <a:rPr lang="en-US" sz="2500" dirty="0" err="1"/>
              <a:t>feathred</a:t>
            </a:r>
            <a:r>
              <a:rPr lang="en-US" sz="2500" dirty="0"/>
              <a:t> </a:t>
            </a:r>
            <a:r>
              <a:rPr lang="en-US" sz="2500" dirty="0">
                <a:solidFill>
                  <a:srgbClr val="00B0F0"/>
                </a:solidFill>
              </a:rPr>
              <a:t>birds</a:t>
            </a:r>
            <a:r>
              <a:rPr lang="en-US" sz="2500" dirty="0"/>
              <a:t>:</a:t>
            </a:r>
            <a:r>
              <a:rPr lang="en-US" sz="2500" dirty="0"/>
              <a:t/>
            </a:r>
            <a:br>
              <a:rPr lang="en-US" sz="2500" dirty="0"/>
            </a:br>
            <a:r>
              <a:rPr lang="en-US" sz="2500" dirty="0"/>
              <a:t>Words shy and dappled, deep-eyed deer in </a:t>
            </a:r>
            <a:r>
              <a:rPr lang="en-US" sz="2500" dirty="0">
                <a:solidFill>
                  <a:srgbClr val="00B0F0"/>
                </a:solidFill>
              </a:rPr>
              <a:t>herds</a:t>
            </a:r>
            <a:r>
              <a:rPr lang="en-US" sz="2500" dirty="0"/>
              <a:t>,</a:t>
            </a:r>
            <a:r>
              <a:rPr lang="en-US" sz="2500" dirty="0"/>
              <a:t/>
            </a:r>
            <a:br>
              <a:rPr lang="en-US" sz="2500" dirty="0"/>
            </a:br>
            <a:r>
              <a:rPr lang="en-US" sz="2500" dirty="0"/>
              <a:t>Come to my hand, and playful if I </a:t>
            </a:r>
            <a:r>
              <a:rPr lang="en-US" sz="2500" dirty="0">
                <a:solidFill>
                  <a:srgbClr val="00B050"/>
                </a:solidFill>
              </a:rPr>
              <a:t>wish</a:t>
            </a:r>
            <a:r>
              <a:rPr lang="en-US" sz="2500" dirty="0"/>
              <a:t>,</a:t>
            </a:r>
            <a:r>
              <a:rPr lang="en-US" sz="2500" dirty="0"/>
              <a:t/>
            </a:r>
            <a:br>
              <a:rPr lang="en-US" sz="2500" dirty="0"/>
            </a:br>
            <a:r>
              <a:rPr lang="en-US" sz="2500" dirty="0"/>
              <a:t>Or purring softly at a silver </a:t>
            </a:r>
            <a:r>
              <a:rPr lang="en-US" sz="2500" dirty="0">
                <a:solidFill>
                  <a:srgbClr val="00B050"/>
                </a:solidFill>
              </a:rPr>
              <a:t>dish</a:t>
            </a:r>
            <a:r>
              <a:rPr lang="en-US" sz="2500" dirty="0"/>
              <a:t>,</a:t>
            </a:r>
            <a:r>
              <a:rPr lang="en-US" sz="2500" dirty="0"/>
              <a:t/>
            </a:r>
            <a:br>
              <a:rPr lang="en-US" sz="2500" dirty="0"/>
            </a:br>
            <a:r>
              <a:rPr lang="en-US" sz="2500" dirty="0"/>
              <a:t>Blue Persian kittens fed on cream and </a:t>
            </a:r>
            <a:r>
              <a:rPr lang="en-US" sz="2500" dirty="0">
                <a:solidFill>
                  <a:srgbClr val="00B0F0"/>
                </a:solidFill>
              </a:rPr>
              <a:t>curds</a:t>
            </a:r>
            <a:r>
              <a:rPr lang="en-US" sz="2500" dirty="0"/>
              <a:t>. </a:t>
            </a:r>
            <a:r>
              <a:rPr lang="en-US" sz="2500" dirty="0"/>
              <a:t/>
            </a:r>
            <a:br>
              <a:rPr lang="en-US" sz="2500" dirty="0"/>
            </a:br>
            <a:r>
              <a:rPr lang="en-US" sz="2500" dirty="0"/>
              <a:t/>
            </a:r>
            <a:br>
              <a:rPr lang="en-US" sz="2500" dirty="0"/>
            </a:br>
            <a:r>
              <a:rPr lang="en-US" sz="2500" dirty="0"/>
              <a:t>I love bright words, words up and singing early;</a:t>
            </a:r>
            <a:r>
              <a:rPr lang="en-US" sz="2500" dirty="0"/>
              <a:t/>
            </a:r>
            <a:br>
              <a:rPr lang="en-US" sz="2500" dirty="0"/>
            </a:br>
            <a:r>
              <a:rPr lang="en-US" sz="2500" dirty="0"/>
              <a:t>Words that are luminous in the dark, and sing;</a:t>
            </a:r>
            <a:r>
              <a:rPr lang="en-US" sz="2500" dirty="0"/>
              <a:t/>
            </a:r>
            <a:br>
              <a:rPr lang="en-US" sz="2500" dirty="0"/>
            </a:br>
            <a:r>
              <a:rPr lang="en-US" sz="2500" dirty="0"/>
              <a:t>Warm lazy words, white cattle under trees;</a:t>
            </a:r>
            <a:r>
              <a:rPr lang="en-US" sz="2500" dirty="0"/>
              <a:t/>
            </a:r>
            <a:br>
              <a:rPr lang="en-US" sz="2500" dirty="0"/>
            </a:br>
            <a:r>
              <a:rPr lang="en-US" sz="2500" dirty="0"/>
              <a:t>I love words opalescent, cool, and pearly,</a:t>
            </a:r>
            <a:r>
              <a:rPr lang="en-US" sz="2500" dirty="0"/>
              <a:t/>
            </a:r>
            <a:br>
              <a:rPr lang="en-US" sz="2500" dirty="0"/>
            </a:br>
            <a:r>
              <a:rPr lang="en-US" sz="2500" dirty="0"/>
              <a:t>Like midsummer moths, and </a:t>
            </a:r>
            <a:r>
              <a:rPr lang="en-US" sz="2500" dirty="0" err="1"/>
              <a:t>honied</a:t>
            </a:r>
            <a:r>
              <a:rPr lang="en-US" sz="2500" dirty="0"/>
              <a:t> words like bees,</a:t>
            </a:r>
            <a:r>
              <a:rPr lang="en-US" sz="2500" dirty="0"/>
              <a:t/>
            </a:r>
            <a:br>
              <a:rPr lang="en-US" sz="2500" dirty="0"/>
            </a:br>
            <a:r>
              <a:rPr lang="en-US" sz="2500" dirty="0"/>
              <a:t>Gilded and sticky, with a little sting.</a:t>
            </a:r>
            <a:endParaRPr lang="en-US" sz="2500" dirty="0"/>
          </a:p>
        </p:txBody>
      </p:sp>
      <p:sp>
        <p:nvSpPr>
          <p:cNvPr id="4" name="TextBox 3"/>
          <p:cNvSpPr txBox="1"/>
          <p:nvPr/>
        </p:nvSpPr>
        <p:spPr>
          <a:xfrm>
            <a:off x="7327726" y="1331175"/>
            <a:ext cx="4334005" cy="4154984"/>
          </a:xfrm>
          <a:prstGeom prst="rect">
            <a:avLst/>
          </a:prstGeom>
          <a:noFill/>
        </p:spPr>
        <p:txBody>
          <a:bodyPr wrap="square" rtlCol="0">
            <a:spAutoFit/>
          </a:bodyPr>
          <a:lstStyle/>
          <a:p>
            <a:pPr marL="342900" indent="-342900">
              <a:buFont typeface="+mj-lt"/>
              <a:buAutoNum type="arabicPeriod"/>
            </a:pPr>
            <a:r>
              <a:rPr lang="en-US" sz="2200" dirty="0"/>
              <a:t>How many lines make up the first stanza? </a:t>
            </a:r>
            <a:endParaRPr lang="en-US" sz="2200" dirty="0" smtClean="0"/>
          </a:p>
          <a:p>
            <a:pPr marL="342900" indent="-342900">
              <a:buFont typeface="+mj-lt"/>
              <a:buAutoNum type="arabicPeriod"/>
            </a:pPr>
            <a:r>
              <a:rPr lang="en-US" sz="2200" dirty="0" smtClean="0"/>
              <a:t>How </a:t>
            </a:r>
            <a:r>
              <a:rPr lang="en-US" sz="2200" dirty="0"/>
              <a:t>many are in the second stanza? </a:t>
            </a:r>
            <a:endParaRPr lang="en-US" sz="2200" dirty="0" smtClean="0"/>
          </a:p>
          <a:p>
            <a:pPr marL="342900" indent="-342900">
              <a:buFont typeface="+mj-lt"/>
              <a:buAutoNum type="arabicPeriod"/>
            </a:pPr>
            <a:r>
              <a:rPr lang="en-US" sz="2200" dirty="0" smtClean="0"/>
              <a:t>In </a:t>
            </a:r>
            <a:r>
              <a:rPr lang="en-US" sz="2200" dirty="0"/>
              <a:t>the first stanza, each group of end-rhyming words is highlighted in the same color. Identify the end-rhyming words in the second stanza. </a:t>
            </a:r>
            <a:endParaRPr lang="en-US" sz="2200" dirty="0" smtClean="0"/>
          </a:p>
          <a:p>
            <a:pPr marL="342900" indent="-342900">
              <a:buFont typeface="+mj-lt"/>
              <a:buAutoNum type="arabicPeriod"/>
            </a:pPr>
            <a:r>
              <a:rPr lang="en-US" sz="2200" dirty="0" smtClean="0"/>
              <a:t>Compare </a:t>
            </a:r>
            <a:r>
              <a:rPr lang="en-US" sz="2200" dirty="0"/>
              <a:t>the ideas expressed in the first stanza with those in the second one</a:t>
            </a:r>
          </a:p>
        </p:txBody>
      </p:sp>
      <p:sp>
        <p:nvSpPr>
          <p:cNvPr id="5" name="TextBox 4"/>
          <p:cNvSpPr txBox="1"/>
          <p:nvPr/>
        </p:nvSpPr>
        <p:spPr>
          <a:xfrm>
            <a:off x="7979079" y="89553"/>
            <a:ext cx="4070959" cy="369332"/>
          </a:xfrm>
          <a:prstGeom prst="rect">
            <a:avLst/>
          </a:prstGeom>
          <a:noFill/>
        </p:spPr>
        <p:txBody>
          <a:bodyPr wrap="square" rtlCol="0">
            <a:spAutoFit/>
          </a:bodyPr>
          <a:lstStyle/>
          <a:p>
            <a:pPr algn="r"/>
            <a:r>
              <a:rPr lang="en-US" i="1" dirty="0" smtClean="0"/>
              <a:t>Traditional Form</a:t>
            </a:r>
            <a:endParaRPr lang="en-US" i="1" dirty="0"/>
          </a:p>
        </p:txBody>
      </p:sp>
    </p:spTree>
    <p:extLst>
      <p:ext uri="{BB962C8B-B14F-4D97-AF65-F5344CB8AC3E}">
        <p14:creationId xmlns:p14="http://schemas.microsoft.com/office/powerpoint/2010/main" val="2810551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1879</Words>
  <Application>Microsoft Office PowerPoint</Application>
  <PresentationFormat>Widescreen</PresentationFormat>
  <Paragraphs>200</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Sylfaen</vt:lpstr>
      <vt:lpstr>Symbol</vt:lpstr>
      <vt:lpstr>Office Theme</vt:lpstr>
      <vt:lpstr>Poetry Unit </vt:lpstr>
      <vt:lpstr>Day 1</vt:lpstr>
      <vt:lpstr>Poetry Forms </vt:lpstr>
      <vt:lpstr>PowerPoint Presentation</vt:lpstr>
      <vt:lpstr>Traditional Poetry </vt:lpstr>
      <vt:lpstr>Organic Poetry </vt:lpstr>
      <vt:lpstr>Organic Poetry </vt:lpstr>
      <vt:lpstr>Traditional Form</vt:lpstr>
      <vt:lpstr>Pretty Words            Poem by Elinor Wylie </vt:lpstr>
      <vt:lpstr>Beware: Do not Read This Poem  By Ishmael Reed</vt:lpstr>
      <vt:lpstr>Practice  </vt:lpstr>
      <vt:lpstr>Poetic Elements </vt:lpstr>
      <vt:lpstr>Here are some other techniques that poets use to create sound effects. </vt:lpstr>
      <vt:lpstr>Remember  </vt:lpstr>
      <vt:lpstr>PowerPoint Presentation</vt:lpstr>
      <vt:lpstr>M E T E R</vt:lpstr>
      <vt:lpstr>Other Sound Devices </vt:lpstr>
      <vt:lpstr>Im a g e r y  a n d  F ig u r a t iv e  La n g u a g e</vt:lpstr>
      <vt:lpstr>Im a g e r y  a n d  F ig u r a t iv e  La n g u a g e</vt:lpstr>
      <vt:lpstr>PowerPoint Presentation</vt:lpstr>
      <vt:lpstr>Analyze the Literature</vt:lpstr>
      <vt:lpstr>PowerPoint Presentation</vt:lpstr>
    </vt:vector>
  </TitlesOfParts>
  <Company>Chicago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Poetry Unit</dc:title>
  <dc:creator>Georgopoulos, Georgia</dc:creator>
  <cp:lastModifiedBy>Georgopoulos, Georgia</cp:lastModifiedBy>
  <cp:revision>13</cp:revision>
  <dcterms:created xsi:type="dcterms:W3CDTF">2017-03-13T15:36:47Z</dcterms:created>
  <dcterms:modified xsi:type="dcterms:W3CDTF">2017-03-15T15:30:41Z</dcterms:modified>
</cp:coreProperties>
</file>