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and Latin Root words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4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English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1965961"/>
            <a:ext cx="10554574" cy="4892039"/>
          </a:xfrm>
        </p:spPr>
        <p:txBody>
          <a:bodyPr>
            <a:normAutofit/>
          </a:bodyPr>
          <a:lstStyle/>
          <a:p>
            <a:r>
              <a:rPr lang="en-US" sz="1900" dirty="0"/>
              <a:t>Ancient Romans spoke Latin and conquered most of Europe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 smtClean="0"/>
              <a:t>Julius Caesar </a:t>
            </a:r>
            <a:r>
              <a:rPr lang="en-US" sz="1900" dirty="0"/>
              <a:t>and his adopted son, Augustus, gave their names to the months of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/>
              <a:t>July and August.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 smtClean="0"/>
              <a:t>September means seventh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 smtClean="0"/>
              <a:t>October means eighth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 smtClean="0"/>
              <a:t>November means </a:t>
            </a:r>
            <a:r>
              <a:rPr lang="en-US" sz="1900" dirty="0"/>
              <a:t>ninth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dirty="0" smtClean="0"/>
              <a:t>December means </a:t>
            </a:r>
            <a:r>
              <a:rPr lang="en-US" sz="1900" dirty="0"/>
              <a:t>tenth. </a:t>
            </a:r>
            <a:endParaRPr lang="en-US" sz="19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900" dirty="0" smtClean="0"/>
              <a:t>The </a:t>
            </a:r>
            <a:r>
              <a:rPr lang="en-US" sz="1900" dirty="0"/>
              <a:t>Roman calendar started with March, so </a:t>
            </a:r>
            <a:r>
              <a:rPr lang="en-US" sz="1900" dirty="0" smtClean="0"/>
              <a:t>the numbering </a:t>
            </a:r>
            <a:r>
              <a:rPr lang="en-US" sz="1900" dirty="0"/>
              <a:t>is off from today’s calendar, although the names remain.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900" dirty="0" smtClean="0"/>
              <a:t>The terms </a:t>
            </a:r>
            <a:r>
              <a:rPr lang="en-US" sz="1900" dirty="0"/>
              <a:t>“czar,” for the leaders of Russia, and “</a:t>
            </a:r>
            <a:r>
              <a:rPr lang="en-US" sz="1900" dirty="0" err="1"/>
              <a:t>kaiser</a:t>
            </a:r>
            <a:r>
              <a:rPr lang="en-US" sz="1900" dirty="0"/>
              <a:t>,” emperors of </a:t>
            </a:r>
            <a:r>
              <a:rPr lang="en-US" sz="1900" dirty="0" smtClean="0"/>
              <a:t>Germany, came </a:t>
            </a:r>
            <a:r>
              <a:rPr lang="en-US" sz="1900" dirty="0"/>
              <a:t>from Latin. All Latin words starting with “C” made the sound of “K,” so </a:t>
            </a:r>
            <a:r>
              <a:rPr lang="en-US" sz="1900" dirty="0" smtClean="0"/>
              <a:t>the term </a:t>
            </a:r>
            <a:r>
              <a:rPr lang="en-US" sz="1900" dirty="0" err="1"/>
              <a:t>kaiser</a:t>
            </a:r>
            <a:r>
              <a:rPr lang="en-US" sz="1900" dirty="0"/>
              <a:t> may have sounded a bit like the name of the leader of Rome, Caesar. </a:t>
            </a:r>
          </a:p>
        </p:txBody>
      </p:sp>
    </p:spTree>
    <p:extLst>
      <p:ext uri="{BB962C8B-B14F-4D97-AF65-F5344CB8AC3E}">
        <p14:creationId xmlns:p14="http://schemas.microsoft.com/office/powerpoint/2010/main" val="167839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English </a:t>
            </a:r>
            <a:r>
              <a:rPr lang="en-US" dirty="0" smtClean="0"/>
              <a:t>Language 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Long after the fall of Rome, Latin was used throughout Europe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Latin word for the language of the common people evolved into the word “</a:t>
            </a:r>
            <a:r>
              <a:rPr lang="en-US" dirty="0" smtClean="0"/>
              <a:t>vulgar” used today.</a:t>
            </a:r>
          </a:p>
          <a:p>
            <a:r>
              <a:rPr lang="en-US" dirty="0" smtClean="0"/>
              <a:t>Romans </a:t>
            </a:r>
            <a:r>
              <a:rPr lang="en-US" dirty="0"/>
              <a:t>were in Britain for 400 years; a strong impression was made on local speech </a:t>
            </a:r>
            <a:r>
              <a:rPr lang="en-US" dirty="0" smtClean="0"/>
              <a:t>and thought.</a:t>
            </a:r>
          </a:p>
          <a:p>
            <a:r>
              <a:rPr lang="en-US" dirty="0" smtClean="0"/>
              <a:t>When </a:t>
            </a:r>
            <a:r>
              <a:rPr lang="en-US" dirty="0"/>
              <a:t>sharing with students about Roman road building, remind them that many </a:t>
            </a:r>
            <a:r>
              <a:rPr lang="en-US" dirty="0" smtClean="0"/>
              <a:t>cars today</a:t>
            </a:r>
            <a:r>
              <a:rPr lang="en-US" dirty="0"/>
              <a:t>: Audi, Corolla, Fiat, Mercedes, and Volvo, are Latin names!</a:t>
            </a:r>
          </a:p>
          <a:p>
            <a:r>
              <a:rPr lang="en-US" dirty="0" smtClean="0"/>
              <a:t>5th-6th </a:t>
            </a:r>
            <a:r>
              <a:rPr lang="en-US" dirty="0"/>
              <a:t>centuries - Britain became officially Christian</a:t>
            </a:r>
          </a:p>
          <a:p>
            <a:r>
              <a:rPr lang="en-US" dirty="0" smtClean="0"/>
              <a:t>Latin </a:t>
            </a:r>
            <a:r>
              <a:rPr lang="en-US" dirty="0"/>
              <a:t>was the language of the Church</a:t>
            </a:r>
          </a:p>
          <a:p>
            <a:r>
              <a:rPr lang="en-US" dirty="0" smtClean="0"/>
              <a:t>Many </a:t>
            </a:r>
            <a:r>
              <a:rPr lang="en-US" dirty="0"/>
              <a:t>words used in the church at this time are incorporated into today’s English. </a:t>
            </a:r>
            <a:r>
              <a:rPr lang="en-US" dirty="0" smtClean="0"/>
              <a:t>For example</a:t>
            </a:r>
            <a:r>
              <a:rPr lang="en-US" dirty="0"/>
              <a:t>, the word “pope” comes from Latin “papa,” for father. </a:t>
            </a:r>
          </a:p>
        </p:txBody>
      </p:sp>
    </p:spTree>
    <p:extLst>
      <p:ext uri="{BB962C8B-B14F-4D97-AF65-F5344CB8AC3E}">
        <p14:creationId xmlns:p14="http://schemas.microsoft.com/office/powerpoint/2010/main" val="95835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960" y="477668"/>
            <a:ext cx="10571998" cy="970450"/>
          </a:xfrm>
        </p:spPr>
        <p:txBody>
          <a:bodyPr/>
          <a:lstStyle/>
          <a:p>
            <a:r>
              <a:rPr lang="en-US" dirty="0" smtClean="0"/>
              <a:t>What do you think these words mean?</a:t>
            </a:r>
            <a:br>
              <a:rPr lang="en-US" dirty="0" smtClean="0"/>
            </a:br>
            <a:r>
              <a:rPr lang="en-US" dirty="0" smtClean="0"/>
              <a:t>Pop Quiz!!!!!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8480" y="1676718"/>
            <a:ext cx="10554574" cy="11122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four chart graphic organizer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877483"/>
              </p:ext>
            </p:extLst>
          </p:nvPr>
        </p:nvGraphicFramePr>
        <p:xfrm>
          <a:off x="716280" y="2324259"/>
          <a:ext cx="10408920" cy="4381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827020"/>
                <a:gridCol w="3182326"/>
                <a:gridCol w="20221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</a:t>
                      </a:r>
                      <a:r>
                        <a:rPr lang="en-US" baseline="0" dirty="0" smtClean="0"/>
                        <a:t> Think it 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REALLY 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 Origin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Megalosaurus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Pachyderm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Rhinoceros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2941">
                <a:tc>
                  <a:txBody>
                    <a:bodyPr/>
                    <a:lstStyle/>
                    <a:p>
                      <a:r>
                        <a:rPr lang="en-US" dirty="0" smtClean="0"/>
                        <a:t>Tyrannosaurus </a:t>
                      </a:r>
                      <a:r>
                        <a:rPr lang="en-US" dirty="0" err="1" smtClean="0"/>
                        <a:t>rex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Velociraptor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Brontosaurus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Stegosaurus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Protoceratops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Pterodactyl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Triceratops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77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work!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051587"/>
              </p:ext>
            </p:extLst>
          </p:nvPr>
        </p:nvGraphicFramePr>
        <p:xfrm>
          <a:off x="378718" y="1417638"/>
          <a:ext cx="10408920" cy="537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669282"/>
                <a:gridCol w="3340064"/>
                <a:gridCol w="20221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</a:t>
                      </a:r>
                      <a:r>
                        <a:rPr lang="en-US" baseline="0" dirty="0" smtClean="0"/>
                        <a:t> Think it 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 REALLY 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 Origin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Megalosaurus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Mega = long,</a:t>
                      </a:r>
                      <a:r>
                        <a:rPr lang="en-US" sz="1250" baseline="0" dirty="0" smtClean="0"/>
                        <a:t> large, great</a:t>
                      </a:r>
                    </a:p>
                    <a:p>
                      <a:r>
                        <a:rPr lang="en-US" sz="1250" baseline="0" dirty="0" err="1" smtClean="0"/>
                        <a:t>Saurus</a:t>
                      </a:r>
                      <a:r>
                        <a:rPr lang="en-US" sz="1250" baseline="0" dirty="0" smtClean="0"/>
                        <a:t> – lizard, reptile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Greek</a:t>
                      </a:r>
                      <a:endParaRPr lang="en-US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Pachyderm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Pachy</a:t>
                      </a:r>
                      <a:r>
                        <a:rPr lang="en-US" sz="1250" dirty="0" smtClean="0"/>
                        <a:t>=</a:t>
                      </a:r>
                      <a:r>
                        <a:rPr lang="en-US" sz="1250" baseline="0" dirty="0" smtClean="0"/>
                        <a:t> thick</a:t>
                      </a:r>
                    </a:p>
                    <a:p>
                      <a:r>
                        <a:rPr lang="en-US" sz="1250" baseline="0" dirty="0" err="1" smtClean="0"/>
                        <a:t>Derm</a:t>
                      </a:r>
                      <a:r>
                        <a:rPr lang="en-US" sz="1250" baseline="0" dirty="0" smtClean="0"/>
                        <a:t> = skin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Greek</a:t>
                      </a:r>
                    </a:p>
                    <a:p>
                      <a:endParaRPr lang="en-US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Rhinoceros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Rhino</a:t>
                      </a:r>
                      <a:r>
                        <a:rPr lang="en-US" sz="1250" baseline="0" dirty="0" smtClean="0"/>
                        <a:t>= nose, snout</a:t>
                      </a:r>
                    </a:p>
                    <a:p>
                      <a:r>
                        <a:rPr lang="en-US" sz="1250" baseline="0" dirty="0" err="1" smtClean="0"/>
                        <a:t>Cera</a:t>
                      </a:r>
                      <a:r>
                        <a:rPr lang="en-US" sz="1250" baseline="0" dirty="0" smtClean="0"/>
                        <a:t>= </a:t>
                      </a:r>
                      <a:r>
                        <a:rPr lang="en-US" sz="1250" baseline="0" dirty="0" err="1" smtClean="0"/>
                        <a:t>hirn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Greek</a:t>
                      </a:r>
                      <a:endParaRPr lang="en-US" sz="1250" dirty="0"/>
                    </a:p>
                  </a:txBody>
                  <a:tcPr/>
                </a:tc>
              </a:tr>
              <a:tr h="436562"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Tyrannosaurus </a:t>
                      </a:r>
                      <a:r>
                        <a:rPr lang="en-US" sz="1250" dirty="0" err="1" smtClean="0"/>
                        <a:t>rex</a:t>
                      </a:r>
                      <a:endParaRPr lang="en-US" sz="12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Tyrannikos</a:t>
                      </a:r>
                      <a:r>
                        <a:rPr lang="en-US" sz="1250" dirty="0" smtClean="0"/>
                        <a:t>=</a:t>
                      </a:r>
                      <a:r>
                        <a:rPr lang="en-US" sz="1250" baseline="0" dirty="0" smtClean="0"/>
                        <a:t> tyrant</a:t>
                      </a:r>
                    </a:p>
                    <a:p>
                      <a:r>
                        <a:rPr lang="en-US" sz="1250" baseline="0" dirty="0" err="1" smtClean="0"/>
                        <a:t>Saurus</a:t>
                      </a:r>
                      <a:r>
                        <a:rPr lang="en-US" sz="1250" baseline="0" dirty="0" smtClean="0"/>
                        <a:t> = lizard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Greek</a:t>
                      </a:r>
                    </a:p>
                    <a:p>
                      <a:endParaRPr lang="en-US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Velociraptor</a:t>
                      </a:r>
                      <a:endParaRPr lang="en-US" sz="12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Veloci</a:t>
                      </a:r>
                      <a:r>
                        <a:rPr lang="en-US" sz="1250" dirty="0" smtClean="0"/>
                        <a:t>=</a:t>
                      </a:r>
                      <a:r>
                        <a:rPr lang="en-US" sz="1250" baseline="0" dirty="0" smtClean="0"/>
                        <a:t> speedy</a:t>
                      </a:r>
                    </a:p>
                    <a:p>
                      <a:r>
                        <a:rPr lang="en-US" sz="1250" baseline="0" dirty="0" smtClean="0"/>
                        <a:t>Raptor = robber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Latin </a:t>
                      </a:r>
                      <a:endParaRPr lang="en-US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Brontosaurus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Bronto</a:t>
                      </a:r>
                      <a:r>
                        <a:rPr lang="en-US" sz="1250" dirty="0" smtClean="0"/>
                        <a:t>=</a:t>
                      </a:r>
                      <a:r>
                        <a:rPr lang="en-US" sz="1250" baseline="0" dirty="0" smtClean="0"/>
                        <a:t>  thunder</a:t>
                      </a:r>
                    </a:p>
                    <a:p>
                      <a:r>
                        <a:rPr lang="en-US" sz="1250" baseline="0" dirty="0" err="1" smtClean="0"/>
                        <a:t>Saurus</a:t>
                      </a:r>
                      <a:r>
                        <a:rPr lang="en-US" sz="1250" baseline="0" dirty="0" smtClean="0"/>
                        <a:t> = lizard 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Greek</a:t>
                      </a:r>
                      <a:endParaRPr lang="en-US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Stegosaurus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Stego</a:t>
                      </a:r>
                      <a:r>
                        <a:rPr lang="en-US" sz="1250" dirty="0" smtClean="0"/>
                        <a:t> =</a:t>
                      </a:r>
                      <a:r>
                        <a:rPr lang="en-US" sz="1250" baseline="0" dirty="0" smtClean="0"/>
                        <a:t>  roof, cover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Greek</a:t>
                      </a:r>
                      <a:endParaRPr lang="en-US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Protoceratops</a:t>
                      </a:r>
                      <a:endParaRPr lang="en-US" sz="12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Protos</a:t>
                      </a:r>
                      <a:r>
                        <a:rPr lang="en-US" sz="1250" dirty="0" smtClean="0"/>
                        <a:t>=</a:t>
                      </a:r>
                      <a:r>
                        <a:rPr lang="en-US" sz="1250" baseline="0" dirty="0" smtClean="0"/>
                        <a:t> first, earliest </a:t>
                      </a:r>
                    </a:p>
                    <a:p>
                      <a:r>
                        <a:rPr lang="en-US" sz="1250" baseline="0" dirty="0" err="1" smtClean="0"/>
                        <a:t>Cera</a:t>
                      </a:r>
                      <a:r>
                        <a:rPr lang="en-US" sz="1250" baseline="0" dirty="0" smtClean="0"/>
                        <a:t> = horn</a:t>
                      </a:r>
                    </a:p>
                    <a:p>
                      <a:r>
                        <a:rPr lang="en-US" sz="1250" baseline="0" dirty="0" smtClean="0"/>
                        <a:t>Tops = face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Greek</a:t>
                      </a:r>
                      <a:endParaRPr lang="en-US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Pterodactyl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err="1" smtClean="0"/>
                        <a:t>Preto</a:t>
                      </a:r>
                      <a:r>
                        <a:rPr lang="en-US" sz="1250" dirty="0" smtClean="0"/>
                        <a:t>=</a:t>
                      </a:r>
                      <a:r>
                        <a:rPr lang="en-US" sz="1250" baseline="0" dirty="0" smtClean="0"/>
                        <a:t> wing, feather</a:t>
                      </a:r>
                    </a:p>
                    <a:p>
                      <a:r>
                        <a:rPr lang="en-US" sz="1250" baseline="0" dirty="0" err="1" smtClean="0"/>
                        <a:t>Dactylos</a:t>
                      </a:r>
                      <a:r>
                        <a:rPr lang="en-US" sz="1250" baseline="0" dirty="0" smtClean="0"/>
                        <a:t>= finger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Greek </a:t>
                      </a:r>
                      <a:endParaRPr lang="en-US" sz="12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Triceratops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Tri = three</a:t>
                      </a:r>
                    </a:p>
                    <a:p>
                      <a:r>
                        <a:rPr lang="en-US" sz="1250" dirty="0" err="1" smtClean="0"/>
                        <a:t>Cera</a:t>
                      </a:r>
                      <a:r>
                        <a:rPr lang="en-US" sz="1250" dirty="0" smtClean="0"/>
                        <a:t> = horn</a:t>
                      </a:r>
                    </a:p>
                    <a:p>
                      <a:r>
                        <a:rPr lang="en-US" sz="1250" dirty="0" smtClean="0"/>
                        <a:t>Tops = face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dirty="0" smtClean="0"/>
                        <a:t>Greek </a:t>
                      </a:r>
                      <a:endParaRPr lang="en-US" sz="12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73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47188"/>
            <a:ext cx="12009120" cy="970450"/>
          </a:xfrm>
        </p:spPr>
        <p:txBody>
          <a:bodyPr/>
          <a:lstStyle/>
          <a:p>
            <a:r>
              <a:rPr lang="en-US" dirty="0" smtClean="0"/>
              <a:t>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024167"/>
            <a:ext cx="11190406" cy="4635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Greek/Latin Root					Meaning					Modern Word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aequus</a:t>
            </a:r>
            <a:r>
              <a:rPr lang="en-US" dirty="0" smtClean="0"/>
              <a:t>								 </a:t>
            </a:r>
            <a:r>
              <a:rPr lang="en-US" dirty="0"/>
              <a:t>equal </a:t>
            </a:r>
            <a:r>
              <a:rPr lang="en-US" dirty="0" smtClean="0"/>
              <a:t>						equal</a:t>
            </a:r>
            <a:r>
              <a:rPr lang="en-US" dirty="0"/>
              <a:t>, equation</a:t>
            </a:r>
          </a:p>
          <a:p>
            <a:pPr marL="0" indent="0">
              <a:buNone/>
            </a:pPr>
            <a:r>
              <a:rPr lang="en-US" dirty="0" smtClean="0"/>
              <a:t>canto 								 sing 						chant</a:t>
            </a:r>
            <a:r>
              <a:rPr lang="en-US" dirty="0"/>
              <a:t>, cantor</a:t>
            </a:r>
          </a:p>
          <a:p>
            <a:pPr marL="0" indent="0">
              <a:buNone/>
            </a:pPr>
            <a:r>
              <a:rPr lang="en-US" dirty="0" smtClean="0"/>
              <a:t>credo 								believe 						credible</a:t>
            </a:r>
            <a:r>
              <a:rPr lang="en-US" dirty="0"/>
              <a:t>, incredulous</a:t>
            </a:r>
          </a:p>
          <a:p>
            <a:pPr marL="0" indent="0">
              <a:buNone/>
            </a:pPr>
            <a:r>
              <a:rPr lang="en-US" dirty="0" err="1" smtClean="0"/>
              <a:t>fundo</a:t>
            </a:r>
            <a:r>
              <a:rPr lang="en-US" dirty="0"/>
              <a:t>, </a:t>
            </a:r>
            <a:r>
              <a:rPr lang="en-US" dirty="0" err="1"/>
              <a:t>fusum</a:t>
            </a:r>
            <a:r>
              <a:rPr lang="en-US" dirty="0"/>
              <a:t> </a:t>
            </a:r>
            <a:r>
              <a:rPr lang="en-US" dirty="0" smtClean="0"/>
              <a:t>					pour</a:t>
            </a:r>
            <a:r>
              <a:rPr lang="en-US" dirty="0"/>
              <a:t>, thing poured </a:t>
            </a:r>
            <a:r>
              <a:rPr lang="en-US" dirty="0" smtClean="0"/>
              <a:t>				effusive</a:t>
            </a:r>
            <a:r>
              <a:rPr lang="en-US" dirty="0"/>
              <a:t>, transfusion</a:t>
            </a:r>
          </a:p>
          <a:p>
            <a:pPr marL="0" indent="0">
              <a:buNone/>
            </a:pPr>
            <a:r>
              <a:rPr lang="en-US" dirty="0" smtClean="0"/>
              <a:t>locus 								a </a:t>
            </a:r>
            <a:r>
              <a:rPr lang="en-US" dirty="0"/>
              <a:t>place </a:t>
            </a:r>
            <a:r>
              <a:rPr lang="en-US" dirty="0" smtClean="0"/>
              <a:t>					local</a:t>
            </a:r>
            <a:r>
              <a:rPr lang="en-US" dirty="0"/>
              <a:t>, dislocate</a:t>
            </a:r>
          </a:p>
          <a:p>
            <a:pPr marL="0" indent="0">
              <a:buNone/>
            </a:pPr>
            <a:r>
              <a:rPr lang="en-US" dirty="0" err="1" smtClean="0"/>
              <a:t>nego</a:t>
            </a:r>
            <a:r>
              <a:rPr lang="en-US" dirty="0" smtClean="0"/>
              <a:t> 								deny 						negate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per 									through 					perceive</a:t>
            </a:r>
            <a:r>
              <a:rPr lang="en-US" dirty="0"/>
              <a:t>, persist, persevere</a:t>
            </a:r>
          </a:p>
          <a:p>
            <a:pPr marL="0" indent="0">
              <a:buNone/>
            </a:pPr>
            <a:r>
              <a:rPr lang="en-US" dirty="0" smtClean="0"/>
              <a:t>possum 								be </a:t>
            </a:r>
            <a:r>
              <a:rPr lang="en-US" dirty="0"/>
              <a:t>able </a:t>
            </a:r>
            <a:r>
              <a:rPr lang="en-US" dirty="0" smtClean="0"/>
              <a:t>					possible</a:t>
            </a:r>
            <a:r>
              <a:rPr lang="en-US" dirty="0"/>
              <a:t>, potent</a:t>
            </a:r>
          </a:p>
          <a:p>
            <a:pPr marL="0" indent="0">
              <a:buNone/>
            </a:pPr>
            <a:r>
              <a:rPr lang="en-US" dirty="0" err="1" smtClean="0"/>
              <a:t>satis</a:t>
            </a:r>
            <a:r>
              <a:rPr lang="en-US" dirty="0" smtClean="0"/>
              <a:t> 								enough						 satisfy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spiritus</a:t>
            </a:r>
            <a:r>
              <a:rPr lang="en-US" dirty="0" smtClean="0"/>
              <a:t> 								breath 						inspire</a:t>
            </a:r>
            <a:r>
              <a:rPr lang="en-US" dirty="0"/>
              <a:t>, spirit</a:t>
            </a:r>
          </a:p>
          <a:p>
            <a:pPr marL="0" indent="0">
              <a:buNone/>
            </a:pPr>
            <a:r>
              <a:rPr lang="en-US" dirty="0" smtClean="0"/>
              <a:t>verbum 							word 						verbal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782" y="2158588"/>
            <a:ext cx="10554574" cy="1039528"/>
          </a:xfrm>
        </p:spPr>
        <p:txBody>
          <a:bodyPr/>
          <a:lstStyle/>
          <a:p>
            <a:r>
              <a:rPr lang="en-US" dirty="0" smtClean="0"/>
              <a:t>For each of the vocabulary words you are to create a word web like the one seen below.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62734" y="2653348"/>
            <a:ext cx="1751463" cy="1187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(Meaning)</a:t>
            </a: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Believe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19368" y="4113084"/>
            <a:ext cx="1981200" cy="1187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(Other words)</a:t>
            </a:r>
          </a:p>
          <a:p>
            <a:pPr algn="ctr"/>
            <a:r>
              <a:rPr lang="en-US" sz="1400" dirty="0" smtClean="0"/>
              <a:t>Credence </a:t>
            </a:r>
          </a:p>
          <a:p>
            <a:pPr algn="ctr"/>
            <a:r>
              <a:rPr lang="en-US" sz="1400" dirty="0" smtClean="0"/>
              <a:t>Incredible</a:t>
            </a:r>
          </a:p>
          <a:p>
            <a:pPr algn="ctr"/>
            <a:r>
              <a:rPr lang="en-US" sz="1400" dirty="0" smtClean="0"/>
              <a:t>Creed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153703" y="4113082"/>
            <a:ext cx="2263252" cy="1187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(</a:t>
            </a:r>
            <a:r>
              <a:rPr lang="en-US" sz="1500" b="1" dirty="0" smtClean="0"/>
              <a:t>Sentence</a:t>
            </a:r>
            <a:r>
              <a:rPr lang="en-US" sz="1500" dirty="0" smtClean="0"/>
              <a:t>) </a:t>
            </a:r>
          </a:p>
          <a:p>
            <a:pPr algn="ctr"/>
            <a:r>
              <a:rPr lang="en-US" sz="1500" dirty="0" smtClean="0"/>
              <a:t>I doubt his credibility because he lies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4135272" y="4113083"/>
            <a:ext cx="2156346" cy="1187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(Root Word)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2100" b="1" u="sng" dirty="0" smtClean="0"/>
              <a:t>Credo </a:t>
            </a:r>
            <a:endParaRPr lang="en-US" sz="2100" b="1" u="sng" dirty="0"/>
          </a:p>
        </p:txBody>
      </p:sp>
      <p:sp>
        <p:nvSpPr>
          <p:cNvPr id="8" name="Oval 7"/>
          <p:cNvSpPr/>
          <p:nvPr/>
        </p:nvSpPr>
        <p:spPr>
          <a:xfrm>
            <a:off x="4180764" y="5572818"/>
            <a:ext cx="2115402" cy="1187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(Modern Word)</a:t>
            </a:r>
          </a:p>
          <a:p>
            <a:pPr algn="ctr"/>
            <a:r>
              <a:rPr lang="en-US" sz="1400" dirty="0" smtClean="0"/>
              <a:t>Credibility </a:t>
            </a:r>
            <a:endParaRPr lang="en-US" sz="14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225954" y="3840703"/>
            <a:ext cx="25021" cy="272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6"/>
            <a:endCxn id="6" idx="2"/>
          </p:cNvCxnSpPr>
          <p:nvPr/>
        </p:nvCxnSpPr>
        <p:spPr>
          <a:xfrm flipV="1">
            <a:off x="6291618" y="4706760"/>
            <a:ext cx="8620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6"/>
            <a:endCxn id="7" idx="2"/>
          </p:cNvCxnSpPr>
          <p:nvPr/>
        </p:nvCxnSpPr>
        <p:spPr>
          <a:xfrm flipV="1">
            <a:off x="3400568" y="4706761"/>
            <a:ext cx="73470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4"/>
            <a:endCxn id="8" idx="0"/>
          </p:cNvCxnSpPr>
          <p:nvPr/>
        </p:nvCxnSpPr>
        <p:spPr>
          <a:xfrm>
            <a:off x="5213445" y="5300438"/>
            <a:ext cx="25020" cy="272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22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447188"/>
            <a:ext cx="11109043" cy="970450"/>
          </a:xfrm>
        </p:spPr>
        <p:txBody>
          <a:bodyPr/>
          <a:lstStyle/>
          <a:p>
            <a:r>
              <a:rPr lang="en-US" dirty="0" smtClean="0"/>
              <a:t>L.2 </a:t>
            </a:r>
            <a:r>
              <a:rPr lang="en-US" dirty="0"/>
              <a:t>GREEK/LATIN MEANING MODERN WORDS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ago, </a:t>
            </a:r>
            <a:r>
              <a:rPr lang="en-US" dirty="0" err="1"/>
              <a:t>acta</a:t>
            </a:r>
            <a:r>
              <a:rPr lang="en-US" dirty="0"/>
              <a:t> </a:t>
            </a:r>
            <a:r>
              <a:rPr lang="en-US" dirty="0" smtClean="0"/>
              <a:t>			do</a:t>
            </a:r>
            <a:r>
              <a:rPr lang="en-US" dirty="0"/>
              <a:t>, things </a:t>
            </a:r>
            <a:r>
              <a:rPr lang="en-US" dirty="0" smtClean="0"/>
              <a:t>			gent</a:t>
            </a:r>
            <a:r>
              <a:rPr lang="en-US" dirty="0"/>
              <a:t>, enact, transact</a:t>
            </a:r>
          </a:p>
          <a:p>
            <a:pPr marL="0" indent="0">
              <a:buNone/>
            </a:pPr>
            <a:r>
              <a:rPr lang="en-US" dirty="0"/>
              <a:t>2. caput </a:t>
            </a:r>
            <a:r>
              <a:rPr lang="en-US" dirty="0" smtClean="0"/>
              <a:t>				head 				captain</a:t>
            </a:r>
            <a:r>
              <a:rPr lang="en-US" dirty="0"/>
              <a:t>, decapitate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smtClean="0"/>
              <a:t>Culpa				 blame				 </a:t>
            </a:r>
            <a:r>
              <a:rPr lang="en-US" dirty="0"/>
              <a:t>culpable, culprit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smtClean="0"/>
              <a:t>genus 				kind</a:t>
            </a:r>
            <a:r>
              <a:rPr lang="en-US" dirty="0"/>
              <a:t>, </a:t>
            </a:r>
            <a:r>
              <a:rPr lang="en-US" dirty="0" smtClean="0"/>
              <a:t>origin 			generic</a:t>
            </a:r>
            <a:r>
              <a:rPr lang="en-US" dirty="0"/>
              <a:t>, congenital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loquor</a:t>
            </a:r>
            <a:r>
              <a:rPr lang="en-US" dirty="0"/>
              <a:t> </a:t>
            </a:r>
            <a:r>
              <a:rPr lang="en-US" dirty="0" smtClean="0"/>
              <a:t>				speak 				eloquent</a:t>
            </a:r>
            <a:r>
              <a:rPr lang="en-US" dirty="0"/>
              <a:t>, loquacious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nihil</a:t>
            </a:r>
            <a:r>
              <a:rPr lang="en-US" dirty="0"/>
              <a:t> </a:t>
            </a:r>
            <a:r>
              <a:rPr lang="en-US" dirty="0" smtClean="0"/>
              <a:t>				nothing 				nihilism</a:t>
            </a:r>
            <a:r>
              <a:rPr lang="en-US" dirty="0"/>
              <a:t>, annihilate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phobos</a:t>
            </a:r>
            <a:r>
              <a:rPr lang="en-US" dirty="0"/>
              <a:t> [g] </a:t>
            </a:r>
            <a:r>
              <a:rPr lang="en-US" dirty="0" smtClean="0"/>
              <a:t>			fear </a:t>
            </a:r>
            <a:r>
              <a:rPr lang="en-US" dirty="0"/>
              <a:t>phobia, </a:t>
            </a:r>
            <a:r>
              <a:rPr lang="en-US" dirty="0" smtClean="0"/>
              <a:t>			claustrophobia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pugno</a:t>
            </a:r>
            <a:r>
              <a:rPr lang="en-US" dirty="0"/>
              <a:t> </a:t>
            </a:r>
            <a:r>
              <a:rPr lang="en-US" dirty="0" smtClean="0"/>
              <a:t>				to fight				 </a:t>
            </a:r>
            <a:r>
              <a:rPr lang="en-US" dirty="0"/>
              <a:t>impugn, pugnacious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scio</a:t>
            </a:r>
            <a:r>
              <a:rPr lang="en-US" dirty="0"/>
              <a:t> </a:t>
            </a:r>
            <a:r>
              <a:rPr lang="en-US" dirty="0" smtClean="0"/>
              <a:t>				know </a:t>
            </a:r>
            <a:r>
              <a:rPr lang="en-US" dirty="0"/>
              <a:t>science, </a:t>
            </a:r>
            <a:r>
              <a:rPr lang="en-US" dirty="0" smtClean="0"/>
              <a:t>		conscious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totus</a:t>
            </a:r>
            <a:r>
              <a:rPr lang="en-US" dirty="0"/>
              <a:t> </a:t>
            </a:r>
            <a:r>
              <a:rPr lang="en-US" dirty="0" smtClean="0"/>
              <a:t>				whole				 </a:t>
            </a:r>
            <a:r>
              <a:rPr lang="en-US" dirty="0"/>
              <a:t>totalitarianism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 smtClean="0"/>
              <a:t>Verto</a:t>
            </a:r>
            <a:r>
              <a:rPr lang="en-US" smtClean="0"/>
              <a:t>				 </a:t>
            </a:r>
            <a:r>
              <a:rPr lang="en-US" dirty="0"/>
              <a:t>turn </a:t>
            </a:r>
            <a:r>
              <a:rPr lang="en-US"/>
              <a:t>avert</a:t>
            </a:r>
            <a:r>
              <a:rPr lang="en-US" smtClean="0"/>
              <a:t>,			 </a:t>
            </a:r>
            <a:r>
              <a:rPr lang="en-US" dirty="0"/>
              <a:t>convert, anniversary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77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269</TotalTime>
  <Words>485</Words>
  <Application>Microsoft Office PowerPoint</Application>
  <PresentationFormat>Widescreen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Gothic</vt:lpstr>
      <vt:lpstr>Courier New</vt:lpstr>
      <vt:lpstr>Wingdings</vt:lpstr>
      <vt:lpstr>Wingdings 2</vt:lpstr>
      <vt:lpstr>Quotable</vt:lpstr>
      <vt:lpstr>Greek and Latin Root words </vt:lpstr>
      <vt:lpstr>History of the English Language </vt:lpstr>
      <vt:lpstr>History of the English Language Continued… </vt:lpstr>
      <vt:lpstr>What do you think these words mean? Pop Quiz!!!!! </vt:lpstr>
      <vt:lpstr>Check your work!</vt:lpstr>
      <vt:lpstr>Vocabulary list </vt:lpstr>
      <vt:lpstr>Independent Practice </vt:lpstr>
      <vt:lpstr>L.2 GREEK/LATIN MEANING MODERN WORDS </vt:lpstr>
    </vt:vector>
  </TitlesOfParts>
  <Company>Chicago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Root words</dc:title>
  <dc:creator>Georgopoulos, Georgia</dc:creator>
  <cp:lastModifiedBy>Georgopoulos, Georgia</cp:lastModifiedBy>
  <cp:revision>10</cp:revision>
  <dcterms:created xsi:type="dcterms:W3CDTF">2016-03-31T16:27:46Z</dcterms:created>
  <dcterms:modified xsi:type="dcterms:W3CDTF">2016-11-28T21:39:38Z</dcterms:modified>
</cp:coreProperties>
</file>