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43" d="100"/>
          <a:sy n="43" d="100"/>
        </p:scale>
        <p:origin x="42" y="1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56C0EB-9848-46EC-8BB1-58AB3533D62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7434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6C0EB-9848-46EC-8BB1-58AB3533D62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162720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6C0EB-9848-46EC-8BB1-58AB3533D62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1043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56C0EB-9848-46EC-8BB1-58AB3533D62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90963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56C0EB-9848-46EC-8BB1-58AB3533D62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310453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56C0EB-9848-46EC-8BB1-58AB3533D62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41580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56C0EB-9848-46EC-8BB1-58AB3533D629}"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311432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6C0EB-9848-46EC-8BB1-58AB3533D62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221388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6C0EB-9848-46EC-8BB1-58AB3533D629}"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316674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6C0EB-9848-46EC-8BB1-58AB3533D62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54148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56C0EB-9848-46EC-8BB1-58AB3533D62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BFF8A7-2C29-4516-8DB7-01811E8A5654}" type="slidenum">
              <a:rPr lang="en-US" smtClean="0"/>
              <a:t>‹#›</a:t>
            </a:fld>
            <a:endParaRPr lang="en-US"/>
          </a:p>
        </p:txBody>
      </p:sp>
    </p:spTree>
    <p:extLst>
      <p:ext uri="{BB962C8B-B14F-4D97-AF65-F5344CB8AC3E}">
        <p14:creationId xmlns:p14="http://schemas.microsoft.com/office/powerpoint/2010/main" val="167194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56C0EB-9848-46EC-8BB1-58AB3533D629}" type="datetimeFigureOut">
              <a:rPr lang="en-US" smtClean="0"/>
              <a:t>11/30/2016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F8A7-2C29-4516-8DB7-01811E8A5654}" type="slidenum">
              <a:rPr lang="en-US" smtClean="0"/>
              <a:t>‹#›</a:t>
            </a:fld>
            <a:endParaRPr lang="en-US"/>
          </a:p>
        </p:txBody>
      </p:sp>
    </p:spTree>
    <p:extLst>
      <p:ext uri="{BB962C8B-B14F-4D97-AF65-F5344CB8AC3E}">
        <p14:creationId xmlns:p14="http://schemas.microsoft.com/office/powerpoint/2010/main" val="1895545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 ARE CIVIC LIFE, POLITICS, AND GOVERNMENT?</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5253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provides a domain where individuals are free from unreasonable interference from government.</a:t>
            </a:r>
          </a:p>
          <a:p>
            <a:r>
              <a:rPr lang="en-US" dirty="0"/>
              <a:t>is that sphere of voluntary individual, social, and economic relationships and organizations that, although limited by law, is not part of governmental </a:t>
            </a:r>
            <a:r>
              <a:rPr lang="en-US" dirty="0" smtClean="0"/>
              <a:t>institutions</a:t>
            </a:r>
          </a:p>
          <a:p>
            <a:r>
              <a:rPr lang="en-US" dirty="0" smtClean="0"/>
              <a:t>By </a:t>
            </a:r>
            <a:r>
              <a:rPr lang="en-US" dirty="0"/>
              <a:t>providing for independent centers of power and influence, civil society is an indispensable means of maintaining limited government.</a:t>
            </a:r>
          </a:p>
        </p:txBody>
      </p:sp>
      <p:sp>
        <p:nvSpPr>
          <p:cNvPr id="4" name="Rectangle 1"/>
          <p:cNvSpPr>
            <a:spLocks noGrp="1" noChangeArrowheads="1"/>
          </p:cNvSpPr>
          <p:nvPr>
            <p:ph type="title"/>
          </p:nvPr>
        </p:nvSpPr>
        <p:spPr bwMode="auto">
          <a:xfrm>
            <a:off x="1094662" y="326267"/>
            <a:ext cx="2955104" cy="10464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u="none" strike="noStrike" cap="none" normalizeH="0" baseline="0" dirty="0" smtClean="0">
                <a:ln>
                  <a:noFill/>
                </a:ln>
                <a:solidFill>
                  <a:srgbClr val="333333"/>
                </a:solidFill>
                <a:effectLst/>
              </a:rPr>
              <a:t>Civil society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9803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99661"/>
            <a:ext cx="10515600" cy="1325563"/>
          </a:xfrm>
        </p:spPr>
        <p:txBody>
          <a:bodyPr>
            <a:normAutofit fontScale="90000"/>
          </a:bodyPr>
          <a:lstStyle/>
          <a:p>
            <a:r>
              <a:rPr lang="en-US" dirty="0"/>
              <a:t>What are alternative ways of organizing constitutional governments?</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319668" y="1362442"/>
            <a:ext cx="11552663" cy="5151863"/>
          </a:xfrm>
        </p:spPr>
        <p:txBody>
          <a:bodyPr>
            <a:normAutofit lnSpcReduction="10000"/>
          </a:bodyPr>
          <a:lstStyle/>
          <a:p>
            <a:r>
              <a:rPr lang="en-US" dirty="0"/>
              <a:t>The most common forms of organization of the institutions of central governments at the national level are </a:t>
            </a:r>
            <a:r>
              <a:rPr lang="en-US" b="1" dirty="0"/>
              <a:t>systems of shared powers</a:t>
            </a:r>
            <a:r>
              <a:rPr lang="en-US" dirty="0"/>
              <a:t> and </a:t>
            </a:r>
            <a:r>
              <a:rPr lang="en-US" b="1" dirty="0"/>
              <a:t>parliamentary systems</a:t>
            </a:r>
            <a:r>
              <a:rPr lang="en-US" dirty="0" smtClean="0"/>
              <a:t>.</a:t>
            </a:r>
          </a:p>
          <a:p>
            <a:r>
              <a:rPr lang="en-US" dirty="0"/>
              <a:t>In </a:t>
            </a:r>
            <a:r>
              <a:rPr lang="en-US" b="1" dirty="0"/>
              <a:t>systems of shared powers</a:t>
            </a:r>
            <a:r>
              <a:rPr lang="en-US" dirty="0"/>
              <a:t>, such as the United States, powers are separated among branches, each of which has primary responsibility for certain functions, but each branch also shares these powers and functions with other branches, e.g., the president, Congress, and the Supreme Court all share power regarding the laws of the nation</a:t>
            </a:r>
            <a:r>
              <a:rPr lang="en-US" dirty="0" smtClean="0"/>
              <a:t>.</a:t>
            </a:r>
          </a:p>
          <a:p>
            <a:r>
              <a:rPr lang="en-US" dirty="0"/>
              <a:t>In </a:t>
            </a:r>
            <a:r>
              <a:rPr lang="en-US" b="1" dirty="0"/>
              <a:t>parliamentary systems</a:t>
            </a:r>
            <a:r>
              <a:rPr lang="en-US" dirty="0"/>
              <a:t> such as Great Britain, authority is held by a bicameral legislature called Parliament. Parliament consists of the House of Lords and the House of Commons. The prime minister is chosen by convention from the ranks of the majority party in Commons. The prime minister forms a cabinet and directs the administration of the government.</a:t>
            </a:r>
          </a:p>
        </p:txBody>
      </p:sp>
    </p:spTree>
    <p:extLst>
      <p:ext uri="{BB962C8B-B14F-4D97-AF65-F5344CB8AC3E}">
        <p14:creationId xmlns:p14="http://schemas.microsoft.com/office/powerpoint/2010/main" val="2780324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Civic life</a:t>
            </a:r>
            <a:endParaRPr lang="en-US" dirty="0"/>
          </a:p>
        </p:txBody>
      </p:sp>
      <p:sp>
        <p:nvSpPr>
          <p:cNvPr id="3" name="Content Placeholder 2"/>
          <p:cNvSpPr>
            <a:spLocks noGrp="1"/>
          </p:cNvSpPr>
          <p:nvPr>
            <p:ph idx="1"/>
          </p:nvPr>
        </p:nvSpPr>
        <p:spPr/>
        <p:txBody>
          <a:bodyPr/>
          <a:lstStyle/>
          <a:p>
            <a:r>
              <a:rPr lang="en-US" dirty="0" smtClean="0"/>
              <a:t>The </a:t>
            </a:r>
            <a:r>
              <a:rPr lang="en-US" dirty="0"/>
              <a:t>public life of the citizen concerned with the affairs of the community and </a:t>
            </a:r>
            <a:r>
              <a:rPr lang="en-US" dirty="0" smtClean="0"/>
              <a:t>nation.</a:t>
            </a:r>
          </a:p>
          <a:p>
            <a:pPr lvl="1"/>
            <a:r>
              <a:rPr lang="en-US" dirty="0" smtClean="0"/>
              <a:t> in contrast with </a:t>
            </a:r>
            <a:r>
              <a:rPr lang="en-US" dirty="0"/>
              <a:t>private or personal life, which is devoted to the pursuit of private and personal interests</a:t>
            </a:r>
          </a:p>
        </p:txBody>
      </p:sp>
    </p:spTree>
    <p:extLst>
      <p:ext uri="{BB962C8B-B14F-4D97-AF65-F5344CB8AC3E}">
        <p14:creationId xmlns:p14="http://schemas.microsoft.com/office/powerpoint/2010/main" val="199035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Politics</a:t>
            </a:r>
            <a:r>
              <a:rPr lang="en-US" dirty="0"/>
              <a:t> </a:t>
            </a:r>
          </a:p>
        </p:txBody>
      </p:sp>
      <p:sp>
        <p:nvSpPr>
          <p:cNvPr id="3" name="Content Placeholder 2"/>
          <p:cNvSpPr>
            <a:spLocks noGrp="1"/>
          </p:cNvSpPr>
          <p:nvPr>
            <p:ph idx="1"/>
          </p:nvPr>
        </p:nvSpPr>
        <p:spPr/>
        <p:txBody>
          <a:bodyPr>
            <a:normAutofit/>
          </a:bodyPr>
          <a:lstStyle/>
          <a:p>
            <a:r>
              <a:rPr lang="en-US" dirty="0"/>
              <a:t>is a process by which a group of people, whose opinions or interests may be divergent, reach collective decisions that are generally regarded as binding on the group and enforced as common </a:t>
            </a:r>
            <a:r>
              <a:rPr lang="en-US" dirty="0" smtClean="0"/>
              <a:t>policy.</a:t>
            </a:r>
          </a:p>
          <a:p>
            <a:r>
              <a:rPr lang="en-US" dirty="0" smtClean="0"/>
              <a:t>Every </a:t>
            </a:r>
            <a:r>
              <a:rPr lang="en-US" dirty="0"/>
              <a:t>social group, including the family, schools, labor unions, and professional organizations, is engaged in politics, </a:t>
            </a:r>
            <a:endParaRPr lang="en-US" dirty="0" smtClean="0"/>
          </a:p>
          <a:p>
            <a:r>
              <a:rPr lang="en-US" dirty="0" smtClean="0"/>
              <a:t>Politics </a:t>
            </a:r>
            <a:r>
              <a:rPr lang="en-US" dirty="0"/>
              <a:t>is an inescapable activity, and political life enables people to accomplish goals they could not realize as individuals</a:t>
            </a:r>
            <a:r>
              <a:rPr lang="en-US" dirty="0" smtClean="0"/>
              <a:t>.</a:t>
            </a:r>
          </a:p>
          <a:p>
            <a:r>
              <a:rPr lang="en-US" dirty="0" smtClean="0"/>
              <a:t>Every social group...is engaged in politics.</a:t>
            </a:r>
          </a:p>
          <a:p>
            <a:endParaRPr lang="en-US" dirty="0"/>
          </a:p>
        </p:txBody>
      </p:sp>
    </p:spTree>
    <p:extLst>
      <p:ext uri="{BB962C8B-B14F-4D97-AF65-F5344CB8AC3E}">
        <p14:creationId xmlns:p14="http://schemas.microsoft.com/office/powerpoint/2010/main" val="3016417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Government</a:t>
            </a:r>
            <a:r>
              <a:rPr lang="en-US" dirty="0"/>
              <a:t> </a:t>
            </a:r>
          </a:p>
        </p:txBody>
      </p:sp>
      <p:sp>
        <p:nvSpPr>
          <p:cNvPr id="3" name="Content Placeholder 2"/>
          <p:cNvSpPr>
            <a:spLocks noGrp="1"/>
          </p:cNvSpPr>
          <p:nvPr>
            <p:ph idx="1"/>
          </p:nvPr>
        </p:nvSpPr>
        <p:spPr/>
        <p:txBody>
          <a:bodyPr/>
          <a:lstStyle/>
          <a:p>
            <a:r>
              <a:rPr lang="en-US" dirty="0"/>
              <a:t>the people and institutions in a society with authority to make, carry out, enforce laws, and settle disputes about law that, in general, deal with the distribution of resources in a society, the allocation of benefits and burdens, and the management of conflict.</a:t>
            </a:r>
          </a:p>
        </p:txBody>
      </p:sp>
    </p:spTree>
    <p:extLst>
      <p:ext uri="{BB962C8B-B14F-4D97-AF65-F5344CB8AC3E}">
        <p14:creationId xmlns:p14="http://schemas.microsoft.com/office/powerpoint/2010/main" val="3963082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proper relationship between civic and private </a:t>
            </a:r>
            <a:r>
              <a:rPr lang="en-US" dirty="0" smtClean="0"/>
              <a:t>life???</a:t>
            </a:r>
            <a:endParaRPr lang="en-US" dirty="0"/>
          </a:p>
        </p:txBody>
      </p:sp>
      <p:sp>
        <p:nvSpPr>
          <p:cNvPr id="3" name="Content Placeholder 2"/>
          <p:cNvSpPr>
            <a:spLocks noGrp="1"/>
          </p:cNvSpPr>
          <p:nvPr>
            <p:ph idx="1"/>
          </p:nvPr>
        </p:nvSpPr>
        <p:spPr/>
        <p:txBody>
          <a:bodyPr>
            <a:normAutofit/>
          </a:bodyPr>
          <a:lstStyle/>
          <a:p>
            <a:r>
              <a:rPr lang="en-US" dirty="0"/>
              <a:t>Differing ideas about the purposes of government have </a:t>
            </a:r>
            <a:r>
              <a:rPr lang="en-US" dirty="0" smtClean="0"/>
              <a:t>consequences </a:t>
            </a:r>
            <a:r>
              <a:rPr lang="en-US" dirty="0"/>
              <a:t>for the well-being of individuals and society. </a:t>
            </a:r>
            <a:endParaRPr lang="en-US" dirty="0" smtClean="0"/>
          </a:p>
          <a:p>
            <a:pPr lvl="1"/>
            <a:r>
              <a:rPr lang="en-US" dirty="0" smtClean="0"/>
              <a:t>For </a:t>
            </a:r>
            <a:r>
              <a:rPr lang="en-US" dirty="0"/>
              <a:t>example, if one believes that the activities of government should be restricted to providing for the security of the lives and property of citizens, one might believe in placing severe restrictions on the right of government to intrude into their private or personal lives. </a:t>
            </a:r>
            <a:endParaRPr lang="en-US" dirty="0" smtClean="0"/>
          </a:p>
          <a:p>
            <a:pPr lvl="1"/>
            <a:r>
              <a:rPr lang="en-US" dirty="0" smtClean="0"/>
              <a:t>On </a:t>
            </a:r>
            <a:r>
              <a:rPr lang="en-US" dirty="0"/>
              <a:t>the other hand, if one believes that the moral character of the individual should be a public or civic matter, one might support a broad range of laws and regulations concerning private behavior and belief</a:t>
            </a:r>
            <a:r>
              <a:rPr lang="en-US" dirty="0" smtClean="0"/>
              <a:t>.</a:t>
            </a:r>
          </a:p>
        </p:txBody>
      </p:sp>
    </p:spTree>
    <p:extLst>
      <p:ext uri="{BB962C8B-B14F-4D97-AF65-F5344CB8AC3E}">
        <p14:creationId xmlns:p14="http://schemas.microsoft.com/office/powerpoint/2010/main" val="2840867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829" y="1680968"/>
            <a:ext cx="10515600" cy="1325563"/>
          </a:xfrm>
        </p:spPr>
        <p:txBody>
          <a:bodyPr/>
          <a:lstStyle/>
          <a:p>
            <a:r>
              <a:rPr lang="en-US" dirty="0" smtClean="0"/>
              <a:t>What is the difference between </a:t>
            </a:r>
            <a:r>
              <a:rPr lang="en-US" dirty="0"/>
              <a:t>private life and civic </a:t>
            </a:r>
            <a:r>
              <a:rPr lang="en-US" dirty="0" smtClean="0"/>
              <a:t>life?</a:t>
            </a:r>
            <a:endParaRPr lang="en-US" dirty="0"/>
          </a:p>
        </p:txBody>
      </p:sp>
    </p:spTree>
    <p:extLst>
      <p:ext uri="{BB962C8B-B14F-4D97-AF65-F5344CB8AC3E}">
        <p14:creationId xmlns:p14="http://schemas.microsoft.com/office/powerpoint/2010/main" val="48700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private life</a:t>
            </a:r>
            <a:r>
              <a:rPr lang="en-US" dirty="0"/>
              <a:t> concerns the personal life of the individual, </a:t>
            </a:r>
            <a:r>
              <a:rPr lang="en-US" dirty="0" err="1"/>
              <a:t>e.g</a:t>
            </a:r>
            <a:r>
              <a:rPr lang="en-US" dirty="0"/>
              <a:t>, being with family and friends, joining clubs or teams, practicing one's religious beliefs, earning </a:t>
            </a:r>
            <a:r>
              <a:rPr lang="en-US" dirty="0" smtClean="0"/>
              <a:t>money</a:t>
            </a:r>
          </a:p>
          <a:p>
            <a:r>
              <a:rPr lang="en-US" b="1" dirty="0"/>
              <a:t>civic life</a:t>
            </a:r>
            <a:r>
              <a:rPr lang="en-US" dirty="0"/>
              <a:t> concerns taking part in the governance of the school, community, tribe, state, or nation, e.g., helping to find solutions to problems, helping to make rules and laws, serving as elected leaders</a:t>
            </a:r>
          </a:p>
        </p:txBody>
      </p:sp>
    </p:spTree>
    <p:extLst>
      <p:ext uri="{BB962C8B-B14F-4D97-AF65-F5344CB8AC3E}">
        <p14:creationId xmlns:p14="http://schemas.microsoft.com/office/powerpoint/2010/main" val="2906144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73067"/>
            <a:ext cx="10515600" cy="1325563"/>
          </a:xfrm>
        </p:spPr>
        <p:txBody>
          <a:bodyPr>
            <a:normAutofit fontScale="90000"/>
          </a:bodyPr>
          <a:lstStyle/>
          <a:p>
            <a:r>
              <a:rPr lang="en-US" dirty="0"/>
              <a:t>What are the essential characteristics of limited and unlimited government?</a:t>
            </a:r>
            <a:br>
              <a:rPr lang="en-US" dirty="0"/>
            </a:br>
            <a:endParaRPr lang="en-US" dirty="0"/>
          </a:p>
        </p:txBody>
      </p:sp>
    </p:spTree>
    <p:extLst>
      <p:ext uri="{BB962C8B-B14F-4D97-AF65-F5344CB8AC3E}">
        <p14:creationId xmlns:p14="http://schemas.microsoft.com/office/powerpoint/2010/main" val="3852531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Limited government</a:t>
            </a:r>
            <a:r>
              <a:rPr lang="en-US" dirty="0" smtClean="0"/>
              <a:t> provides a basis for protecting individual rights and promoting the common good in contrast to </a:t>
            </a:r>
          </a:p>
          <a:p>
            <a:r>
              <a:rPr lang="en-US" b="1" dirty="0" smtClean="0"/>
              <a:t>unlimited government</a:t>
            </a:r>
            <a:r>
              <a:rPr lang="en-US" dirty="0" smtClean="0"/>
              <a:t> which endangers these values. Limited government is constitutional government. Unlimited governments include authoritarian and totalitarian systems.</a:t>
            </a:r>
          </a:p>
          <a:p>
            <a:endParaRPr lang="en-US" dirty="0"/>
          </a:p>
        </p:txBody>
      </p:sp>
    </p:spTree>
    <p:extLst>
      <p:ext uri="{BB962C8B-B14F-4D97-AF65-F5344CB8AC3E}">
        <p14:creationId xmlns:p14="http://schemas.microsoft.com/office/powerpoint/2010/main" val="3849236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417</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WHAT ARE CIVIC LIFE, POLITICS, AND GOVERNMENT? </vt:lpstr>
      <vt:lpstr>Civic life</vt:lpstr>
      <vt:lpstr>Politics </vt:lpstr>
      <vt:lpstr>Government </vt:lpstr>
      <vt:lpstr>The proper relationship between civic and private life???</vt:lpstr>
      <vt:lpstr>What is the difference between private life and civic life?</vt:lpstr>
      <vt:lpstr>PowerPoint Presentation</vt:lpstr>
      <vt:lpstr>What are the essential characteristics of limited and unlimited government? </vt:lpstr>
      <vt:lpstr>PowerPoint Presentation</vt:lpstr>
      <vt:lpstr>Civil society  </vt:lpstr>
      <vt:lpstr>What are alternative ways of organizing constitutional governments?  </vt:lpstr>
    </vt:vector>
  </TitlesOfParts>
  <Company>Chicago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CIVIC LIFE, POLITICS, AND GOVERNMENT?</dc:title>
  <dc:creator>Georgopoulos, Georgia</dc:creator>
  <cp:lastModifiedBy>Georgopoulos, Georgia</cp:lastModifiedBy>
  <cp:revision>2</cp:revision>
  <dcterms:created xsi:type="dcterms:W3CDTF">2016-11-30T14:14:15Z</dcterms:created>
  <dcterms:modified xsi:type="dcterms:W3CDTF">2016-11-30T14:19:36Z</dcterms:modified>
</cp:coreProperties>
</file>