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74" r:id="rId4"/>
    <p:sldId id="278" r:id="rId5"/>
    <p:sldId id="264" r:id="rId6"/>
    <p:sldId id="266" r:id="rId7"/>
    <p:sldId id="267" r:id="rId8"/>
    <p:sldId id="281" r:id="rId9"/>
    <p:sldId id="279" r:id="rId10"/>
    <p:sldId id="277" r:id="rId11"/>
    <p:sldId id="268" r:id="rId12"/>
    <p:sldId id="269" r:id="rId13"/>
    <p:sldId id="260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78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5345A5-E909-45AF-A32A-AF94DB4CC73A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7DEC9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BC4D47-7732-4D62-81B0-4183244D8849}" type="slidenum">
              <a:rPr lang="en-US" smtClean="0">
                <a:solidFill>
                  <a:srgbClr val="E7DEC9"/>
                </a:solidFill>
              </a:rPr>
              <a:pPr/>
              <a:t>‹#›</a:t>
            </a:fld>
            <a:endParaRPr lang="en-US">
              <a:solidFill>
                <a:srgbClr val="E7DEC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45A5-E909-45AF-A32A-AF94DB4CC73A}" type="datetimeFigureOut">
              <a:rPr lang="en-US" smtClean="0">
                <a:solidFill>
                  <a:srgbClr val="E7DEC9"/>
                </a:solidFill>
              </a:rPr>
              <a:pPr/>
              <a:t>10/20/2016</a:t>
            </a:fld>
            <a:endParaRPr lang="en-US">
              <a:solidFill>
                <a:srgbClr val="E7DE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C4D47-7732-4D62-81B0-4183244D8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5345A5-E909-45AF-A32A-AF94DB4CC73A}" type="datetimeFigureOut">
              <a:rPr lang="en-US" smtClean="0">
                <a:solidFill>
                  <a:srgbClr val="E7DEC9"/>
                </a:solidFill>
              </a:rPr>
              <a:pPr/>
              <a:t>10/20/2016</a:t>
            </a:fld>
            <a:endParaRPr lang="en-US">
              <a:solidFill>
                <a:srgbClr val="E7DE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>
              <a:solidFill>
                <a:srgbClr val="E7DEC9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9BC4D47-7732-4D62-81B0-4183244D8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45A5-E909-45AF-A32A-AF94DB4CC73A}" type="datetimeFigureOut">
              <a:rPr lang="en-US" smtClean="0">
                <a:solidFill>
                  <a:srgbClr val="E7DEC9"/>
                </a:solidFill>
              </a:rPr>
              <a:pPr/>
              <a:t>10/20/2016</a:t>
            </a:fld>
            <a:endParaRPr lang="en-US">
              <a:solidFill>
                <a:srgbClr val="E7DE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BC4D47-7732-4D62-81B0-4183244D88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45A5-E909-45AF-A32A-AF94DB4CC73A}" type="datetimeFigureOut">
              <a:rPr lang="en-US" smtClean="0">
                <a:solidFill>
                  <a:srgbClr val="E7DEC9"/>
                </a:solidFill>
              </a:rPr>
              <a:pPr/>
              <a:t>10/20/2016</a:t>
            </a:fld>
            <a:endParaRPr lang="en-US">
              <a:solidFill>
                <a:srgbClr val="E7DEC9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9BC4D47-7732-4D62-81B0-4183244D88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E7DEC9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5345A5-E909-45AF-A32A-AF94DB4CC73A}" type="datetimeFigureOut">
              <a:rPr lang="en-US" smtClean="0">
                <a:solidFill>
                  <a:srgbClr val="E7DEC9"/>
                </a:solidFill>
              </a:rPr>
              <a:pPr/>
              <a:t>10/20/2016</a:t>
            </a:fld>
            <a:endParaRPr lang="en-US">
              <a:solidFill>
                <a:srgbClr val="E7DEC9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9BC4D47-7732-4D62-81B0-4183244D88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E7DEC9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5345A5-E909-45AF-A32A-AF94DB4CC73A}" type="datetimeFigureOut">
              <a:rPr lang="en-US" smtClean="0">
                <a:solidFill>
                  <a:srgbClr val="E7DEC9"/>
                </a:solidFill>
              </a:rPr>
              <a:pPr/>
              <a:t>10/20/2016</a:t>
            </a:fld>
            <a:endParaRPr lang="en-US">
              <a:solidFill>
                <a:srgbClr val="E7DEC9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9BC4D47-7732-4D62-81B0-4183244D88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E7DEC9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45A5-E909-45AF-A32A-AF94DB4CC73A}" type="datetimeFigureOut">
              <a:rPr lang="en-US" smtClean="0">
                <a:solidFill>
                  <a:srgbClr val="E7DEC9"/>
                </a:solidFill>
              </a:rPr>
              <a:pPr/>
              <a:t>10/20/2016</a:t>
            </a:fld>
            <a:endParaRPr lang="en-US">
              <a:solidFill>
                <a:srgbClr val="E7DEC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BC4D47-7732-4D62-81B0-4183244D8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45A5-E909-45AF-A32A-AF94DB4CC73A}" type="datetimeFigureOut">
              <a:rPr lang="en-US" smtClean="0">
                <a:solidFill>
                  <a:srgbClr val="E7DEC9"/>
                </a:solidFill>
              </a:rPr>
              <a:pPr/>
              <a:t>10/20/2016</a:t>
            </a:fld>
            <a:endParaRPr lang="en-US">
              <a:solidFill>
                <a:srgbClr val="E7DEC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BC4D47-7732-4D62-81B0-4183244D8849}" type="slidenum">
              <a:rPr lang="en-US" smtClean="0">
                <a:solidFill>
                  <a:srgbClr val="E7DEC9"/>
                </a:solidFill>
              </a:rPr>
              <a:pPr/>
              <a:t>‹#›</a:t>
            </a:fld>
            <a:endParaRPr lang="en-US">
              <a:solidFill>
                <a:srgbClr val="E7DEC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45A5-E909-45AF-A32A-AF94DB4CC73A}" type="datetimeFigureOut">
              <a:rPr lang="en-US" smtClean="0">
                <a:solidFill>
                  <a:srgbClr val="E7DEC9"/>
                </a:solidFill>
              </a:rPr>
              <a:pPr/>
              <a:t>10/20/2016</a:t>
            </a:fld>
            <a:endParaRPr lang="en-US">
              <a:solidFill>
                <a:srgbClr val="E7DEC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BC4D47-7732-4D62-81B0-4183244D88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5345A5-E909-45AF-A32A-AF94DB4CC73A}" type="datetimeFigureOut">
              <a:rPr lang="en-US" smtClean="0">
                <a:solidFill>
                  <a:srgbClr val="E7DEC9"/>
                </a:solidFill>
              </a:rPr>
              <a:pPr/>
              <a:t>10/20/2016</a:t>
            </a:fld>
            <a:endParaRPr lang="en-US">
              <a:solidFill>
                <a:srgbClr val="E7DEC9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9BC4D47-7732-4D62-81B0-4183244D88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>
              <a:solidFill>
                <a:srgbClr val="E7DEC9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5345A5-E909-45AF-A32A-AF94DB4CC73A}" type="datetimeFigureOut">
              <a:rPr lang="en-US" smtClean="0">
                <a:solidFill>
                  <a:srgbClr val="E7DEC9"/>
                </a:solidFill>
              </a:rPr>
              <a:pPr/>
              <a:t>10/20/2016</a:t>
            </a:fld>
            <a:endParaRPr lang="en-US">
              <a:solidFill>
                <a:srgbClr val="E7DEC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7DEC9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BC4D47-7732-4D62-81B0-4183244D8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8077200" cy="1673352"/>
          </a:xfrm>
        </p:spPr>
        <p:txBody>
          <a:bodyPr>
            <a:normAutofit/>
          </a:bodyPr>
          <a:lstStyle/>
          <a:p>
            <a:r>
              <a:rPr lang="en-US" sz="6600" dirty="0" smtClean="0"/>
              <a:t>Animal Farm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24200"/>
            <a:ext cx="5486400" cy="16002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/>
              <a:t>Chapter 7</a:t>
            </a:r>
            <a:endParaRPr lang="en-US" sz="5400" dirty="0"/>
          </a:p>
        </p:txBody>
      </p:sp>
      <p:pic>
        <p:nvPicPr>
          <p:cNvPr id="4" name="Picture 5" descr="Animal%2520Farm%2520cover%252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267200" y="2667000"/>
            <a:ext cx="4876800" cy="3332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7—Analysis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Stalin's purges contributed to the lack of any political opposition</a:t>
            </a:r>
          </a:p>
          <a:p>
            <a:pPr lvl="1"/>
            <a:r>
              <a:rPr lang="en-US" altLang="ja-JP" sz="3600" dirty="0" smtClean="0"/>
              <a:t>Create fear so that no one challenged his rule</a:t>
            </a:r>
          </a:p>
          <a:p>
            <a:r>
              <a:rPr lang="en-US" altLang="ja-JP" sz="3600" dirty="0" smtClean="0"/>
              <a:t>An indestructible dictatorship formed</a:t>
            </a:r>
          </a:p>
          <a:p>
            <a:pPr lvl="1"/>
            <a:r>
              <a:rPr lang="en-US" altLang="ja-JP" sz="3600" dirty="0" smtClean="0"/>
              <a:t>Far from communism</a:t>
            </a:r>
          </a:p>
          <a:p>
            <a:endParaRPr lang="en-US" altLang="ja-JP" sz="35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7 Summary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257800"/>
          </a:xfrm>
        </p:spPr>
        <p:txBody>
          <a:bodyPr/>
          <a:lstStyle/>
          <a:p>
            <a:pPr eaLnBrk="1" hangingPunct="1"/>
            <a:r>
              <a:rPr lang="en-US" dirty="0" smtClean="0"/>
              <a:t>The surviving animals are in shock and huddle together around Clover, who starts crying thinking about how different this is from what they dreamed of before the Rebellion:</a:t>
            </a:r>
          </a:p>
          <a:p>
            <a:r>
              <a:rPr lang="en-US" sz="2400" i="1" dirty="0" smtClean="0"/>
              <a:t>"If she herself had had any picture of the future, it had been of a society of animals set free from hunger and the whip, all equal, each working according to his capacity, the strong protecting the weak... Instead - she did not know why - they had come to a time when no one dared speak his mind, when fierce, growling dogs roamed everywhere, and when you had to watch your comrades torn to pieces after confessing to shocking crimes."</a:t>
            </a:r>
            <a:r>
              <a:rPr lang="en-US" sz="2400" dirty="0" smtClean="0"/>
              <a:t> p. 86-87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7 Summary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dirty="0" smtClean="0"/>
              <a:t>Still, she knows that things must be better than they were in Jones's day</a:t>
            </a:r>
          </a:p>
          <a:p>
            <a:pPr eaLnBrk="1" hangingPunct="1"/>
            <a:r>
              <a:rPr lang="en-US" sz="3600" dirty="0" smtClean="0"/>
              <a:t>The animals sadly start singing 'Beasts of England'</a:t>
            </a:r>
          </a:p>
          <a:p>
            <a:pPr eaLnBrk="1" hangingPunct="1"/>
            <a:r>
              <a:rPr lang="en-US" sz="3600" dirty="0" smtClean="0"/>
              <a:t>Squealer appears with two dogs and tells them the song has been banned </a:t>
            </a:r>
          </a:p>
          <a:p>
            <a:pPr eaLnBrk="1" hangingPunct="1"/>
            <a:r>
              <a:rPr lang="en-US" sz="3600" dirty="0" smtClean="0"/>
              <a:t>Replaced with a new song about Animal Farm composed by </a:t>
            </a:r>
            <a:r>
              <a:rPr lang="en-US" sz="3600" dirty="0" err="1" smtClean="0"/>
              <a:t>Minimus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Emerging Themes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The abuse of language is instrumental to the abuse of power</a:t>
            </a:r>
          </a:p>
          <a:p>
            <a:r>
              <a:rPr lang="en-US" sz="3600" dirty="0" smtClean="0"/>
              <a:t>The song </a:t>
            </a:r>
            <a:r>
              <a:rPr lang="en-US" sz="3600" dirty="0" smtClean="0">
                <a:solidFill>
                  <a:srgbClr val="FFFF00"/>
                </a:solidFill>
              </a:rPr>
              <a:t>“</a:t>
            </a:r>
            <a:r>
              <a:rPr lang="en-US" sz="3600" b="1" dirty="0" smtClean="0">
                <a:solidFill>
                  <a:srgbClr val="FFFF00"/>
                </a:solidFill>
              </a:rPr>
              <a:t>Beasts of England</a:t>
            </a:r>
            <a:r>
              <a:rPr lang="en-US" sz="3600" dirty="0" smtClean="0">
                <a:solidFill>
                  <a:srgbClr val="FFFF00"/>
                </a:solidFill>
              </a:rPr>
              <a:t>” </a:t>
            </a:r>
            <a:r>
              <a:rPr lang="en-US" sz="3600" dirty="0" smtClean="0"/>
              <a:t>is </a:t>
            </a:r>
            <a:r>
              <a:rPr lang="en-US" sz="3600" b="1" dirty="0" smtClean="0">
                <a:solidFill>
                  <a:srgbClr val="FFFF00"/>
                </a:solidFill>
              </a:rPr>
              <a:t>abolished</a:t>
            </a:r>
          </a:p>
          <a:p>
            <a:r>
              <a:rPr lang="en-US" sz="3600" b="1" dirty="0" smtClean="0"/>
              <a:t>“It was a song of the Rebellion.  But the Rebellion is now complete.”—</a:t>
            </a:r>
            <a:r>
              <a:rPr lang="en-US" sz="3600" dirty="0" err="1" smtClean="0"/>
              <a:t>Squealor</a:t>
            </a:r>
            <a:r>
              <a:rPr lang="en-US" sz="3600" dirty="0" smtClean="0"/>
              <a:t> </a:t>
            </a:r>
          </a:p>
          <a:p>
            <a:endParaRPr lang="en-US" sz="3600" dirty="0" smtClean="0"/>
          </a:p>
          <a:p>
            <a:r>
              <a:rPr lang="en-US" sz="3600" dirty="0" smtClean="0"/>
              <a:t>What’s the real reason for abolishing it?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Emerging Themes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3200" b="1" dirty="0" smtClean="0">
                <a:solidFill>
                  <a:srgbClr val="FFFF00"/>
                </a:solidFill>
              </a:rPr>
              <a:t>Ignorance and poor memory of the past allows Squealer to manipulate the animals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3200" b="1" dirty="0" smtClean="0">
                <a:solidFill>
                  <a:srgbClr val="FFFF00"/>
                </a:solidFill>
              </a:rPr>
              <a:t>Education provides the tools to recognize and speak out against oppression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7 Summary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The winter is difficult and building the windmill is even more work this time since the walls are being built thicker.</a:t>
            </a:r>
          </a:p>
          <a:p>
            <a:pPr eaLnBrk="1" hangingPunct="1"/>
            <a:r>
              <a:rPr lang="en-US" sz="3200" i="1" dirty="0" smtClean="0"/>
              <a:t>"They were always cold, and usually hungry as well.”</a:t>
            </a:r>
            <a:endParaRPr lang="en-US" sz="3200" dirty="0" smtClean="0"/>
          </a:p>
          <a:p>
            <a:pPr eaLnBrk="1" hangingPunct="1"/>
            <a:r>
              <a:rPr lang="en-US" sz="3200" dirty="0" smtClean="0"/>
              <a:t>In January the farm starts running out of food and rations have to be drastically reduced </a:t>
            </a:r>
          </a:p>
          <a:p>
            <a:pPr eaLnBrk="1" hangingPunct="1"/>
            <a:r>
              <a:rPr lang="en-US" sz="3200" dirty="0" smtClean="0"/>
              <a:t>Napoleon arranges to have </a:t>
            </a:r>
            <a:r>
              <a:rPr lang="en-US" sz="3200" dirty="0" err="1" smtClean="0"/>
              <a:t>Whymper</a:t>
            </a:r>
            <a:r>
              <a:rPr lang="en-US" sz="3200" dirty="0" smtClean="0"/>
              <a:t> contradict any rumors in the outside world of a shortage on Animal Farm.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7—Analysis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839200" cy="4495800"/>
          </a:xfrm>
        </p:spPr>
        <p:txBody>
          <a:bodyPr>
            <a:noAutofit/>
          </a:bodyPr>
          <a:lstStyle/>
          <a:p>
            <a:r>
              <a:rPr lang="en-US" altLang="ja-JP" sz="3200" dirty="0" smtClean="0"/>
              <a:t>Stalin’s 5 year plan for agriculture resulted in starvation of millions</a:t>
            </a:r>
          </a:p>
          <a:p>
            <a:r>
              <a:rPr lang="en-US" altLang="ja-JP" sz="3200" dirty="0" smtClean="0"/>
              <a:t>Industrial production was also down</a:t>
            </a:r>
          </a:p>
          <a:p>
            <a:r>
              <a:rPr lang="en-US" altLang="ja-JP" sz="3200" dirty="0" smtClean="0"/>
              <a:t>Manipulated statistics- illusion that all is good or better</a:t>
            </a:r>
          </a:p>
          <a:p>
            <a:r>
              <a:rPr lang="en-US" sz="3200" b="1" dirty="0" smtClean="0">
                <a:solidFill>
                  <a:srgbClr val="FFFF00"/>
                </a:solidFill>
              </a:rPr>
              <a:t>The famine was largely due to the lack of organized opposition to Stalin</a:t>
            </a:r>
          </a:p>
          <a:p>
            <a:r>
              <a:rPr lang="en-US" sz="3200" dirty="0" smtClean="0"/>
              <a:t>Because his position was never truly threatened by the catastrophe, there was no immediate need to address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67400"/>
            <a:ext cx="9144000" cy="990600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“Day after day, life becomes even happier!”</a:t>
            </a:r>
            <a:endParaRPr lang="en-US" sz="38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017" y="0"/>
            <a:ext cx="9052983" cy="5925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7 Summary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dirty="0" smtClean="0"/>
              <a:t>The shortage becomes so serious that Napoleon makes a contract to sell 400 eggs a week to buy grain, until the summer when things will get easier.</a:t>
            </a:r>
          </a:p>
          <a:p>
            <a:pPr eaLnBrk="1" hangingPunct="1"/>
            <a:r>
              <a:rPr lang="en-US" sz="3000" dirty="0" smtClean="0"/>
              <a:t>The hens try to protest, but Napoleon orders that no hens will receive any food until they cooperate</a:t>
            </a:r>
          </a:p>
          <a:p>
            <a:pPr eaLnBrk="1" hangingPunct="1"/>
            <a:r>
              <a:rPr lang="en-US" sz="3000" dirty="0" smtClean="0"/>
              <a:t>After five days and the deaths of nine hens, they give in--</a:t>
            </a:r>
            <a:r>
              <a:rPr lang="en-US" sz="3000" b="1" dirty="0" smtClean="0"/>
              <a:t>capitulate</a:t>
            </a:r>
          </a:p>
          <a:p>
            <a:pPr eaLnBrk="1" hangingPunct="1"/>
            <a:r>
              <a:rPr lang="en-US" sz="3000" dirty="0" smtClean="0"/>
              <a:t>Napoleon decides to sell a pile of timber that has been left in the yard - Pilkington and Frederick both want to buy it.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7 Summary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Snowball is apparently regularly sabotaging Animal Farm</a:t>
            </a:r>
          </a:p>
          <a:p>
            <a:pPr eaLnBrk="1" hangingPunct="1"/>
            <a:r>
              <a:rPr lang="en-US" sz="3200" dirty="0" smtClean="0"/>
              <a:t>Squealer tells the animals that Snowball has sold himself to Frederick, and was in league with Jones from the very start. </a:t>
            </a:r>
          </a:p>
          <a:p>
            <a:pPr lvl="1">
              <a:spcBef>
                <a:spcPts val="0"/>
              </a:spcBef>
            </a:pPr>
            <a:r>
              <a:rPr lang="en-US" altLang="ja-JP" sz="3200" dirty="0" smtClean="0"/>
              <a:t>Battle of Cowshed bravery taken away and used against him</a:t>
            </a:r>
          </a:p>
          <a:p>
            <a:pPr lvl="1">
              <a:spcBef>
                <a:spcPts val="0"/>
              </a:spcBef>
            </a:pPr>
            <a:r>
              <a:rPr lang="en-US" altLang="ja-JP" sz="3200" dirty="0" smtClean="0"/>
              <a:t>Napoleon</a:t>
            </a:r>
            <a:r>
              <a:rPr lang="en-US" altLang="ja-JP" sz="3200" dirty="0" smtClean="0">
                <a:latin typeface="Arial" pitchFamily="34" charset="0"/>
              </a:rPr>
              <a:t>’</a:t>
            </a:r>
            <a:r>
              <a:rPr lang="en-US" altLang="ja-JP" sz="3200" dirty="0" smtClean="0"/>
              <a:t>s battle bravery is hyped up</a:t>
            </a:r>
            <a:endParaRPr lang="en-US" sz="3200" dirty="0" smtClean="0"/>
          </a:p>
          <a:p>
            <a:pPr eaLnBrk="1" hangingPunct="1"/>
            <a:r>
              <a:rPr lang="en-US" sz="3200" dirty="0" smtClean="0"/>
              <a:t>Boxer initially refuses to believe this and takes a lot of convincing.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7 Summary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ja-JP" sz="3600" dirty="0" smtClean="0"/>
              <a:t>Pigs are forced to falsely confess to conspiracy w/ Snowball</a:t>
            </a:r>
          </a:p>
          <a:p>
            <a:pPr lvl="1">
              <a:spcBef>
                <a:spcPts val="0"/>
              </a:spcBef>
            </a:pPr>
            <a:r>
              <a:rPr lang="en-US" altLang="ja-JP" sz="3600" dirty="0" smtClean="0"/>
              <a:t>They are said to be in league with Snowball and immediately killed</a:t>
            </a:r>
          </a:p>
          <a:p>
            <a:pPr lvl="1">
              <a:spcBef>
                <a:spcPts val="0"/>
              </a:spcBef>
            </a:pPr>
            <a:r>
              <a:rPr lang="en-US" altLang="ja-JP" sz="3600" dirty="0" smtClean="0"/>
              <a:t>Egg rebellion confession- 3 more hens killed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Three dogs seem to “go quite crazy” and try to attack Boxer, who pins one of them to the ground </a:t>
            </a:r>
          </a:p>
          <a:p>
            <a:r>
              <a:rPr lang="en-US" sz="3200" dirty="0" smtClean="0"/>
              <a:t>Napoleon tells Boxer to let the dog go, and they slink away.</a:t>
            </a:r>
          </a:p>
          <a:p>
            <a:pPr>
              <a:spcBef>
                <a:spcPts val="0"/>
              </a:spcBef>
            </a:pPr>
            <a:r>
              <a:rPr lang="en-US" sz="3200" dirty="0" smtClean="0"/>
              <a:t>Other animals make confessions and are killed</a:t>
            </a:r>
          </a:p>
          <a:p>
            <a:pPr>
              <a:spcBef>
                <a:spcPts val="0"/>
              </a:spcBef>
            </a:pPr>
            <a:r>
              <a:rPr lang="en-US" sz="3200" dirty="0" smtClean="0"/>
              <a:t>It goes on until there is a pile of bodies.</a:t>
            </a:r>
          </a:p>
          <a:p>
            <a:pPr>
              <a:spcBef>
                <a:spcPts val="0"/>
              </a:spcBef>
            </a:pPr>
            <a:r>
              <a:rPr lang="en-US" altLang="ja-JP" sz="4400" dirty="0" smtClean="0">
                <a:solidFill>
                  <a:srgbClr val="FF0000"/>
                </a:solidFill>
              </a:rPr>
              <a:t>“…and the air was heavy with the smell of blood, which had been unknown there since the expulsion of Jones.” (p84)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Allegorical Connections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257800"/>
          </a:xfrm>
        </p:spPr>
        <p:txBody>
          <a:bodyPr>
            <a:normAutofit fontScale="92500"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Napoleon’s</a:t>
            </a:r>
            <a:r>
              <a:rPr lang="en-US" sz="3200" dirty="0" smtClean="0"/>
              <a:t> fear of counter-rebellion leads to the </a:t>
            </a:r>
            <a:r>
              <a:rPr lang="en-US" sz="3200" b="1" dirty="0" smtClean="0">
                <a:solidFill>
                  <a:srgbClr val="FFFF00"/>
                </a:solidFill>
              </a:rPr>
              <a:t>execution of other animals</a:t>
            </a:r>
          </a:p>
          <a:p>
            <a:r>
              <a:rPr lang="en-US" sz="3200" b="1" dirty="0" smtClean="0"/>
              <a:t>1934</a:t>
            </a:r>
            <a:r>
              <a:rPr lang="en-US" sz="3200" dirty="0" smtClean="0"/>
              <a:t>: Beginning of the </a:t>
            </a:r>
            <a:r>
              <a:rPr lang="en-US" sz="3200" b="1" dirty="0" smtClean="0">
                <a:solidFill>
                  <a:srgbClr val="FFFF00"/>
                </a:solidFill>
              </a:rPr>
              <a:t>“Great Purges” </a:t>
            </a:r>
            <a:r>
              <a:rPr lang="en-US" sz="3200" dirty="0" smtClean="0"/>
              <a:t>and </a:t>
            </a:r>
            <a:r>
              <a:rPr lang="en-US" sz="3200" b="1" dirty="0" smtClean="0">
                <a:solidFill>
                  <a:srgbClr val="FFFF00"/>
                </a:solidFill>
              </a:rPr>
              <a:t>“Show Trials” under Stalin</a:t>
            </a:r>
          </a:p>
          <a:p>
            <a:r>
              <a:rPr lang="en-US" sz="3200" dirty="0" smtClean="0"/>
              <a:t>Public accusations and forced confessions </a:t>
            </a:r>
            <a:r>
              <a:rPr lang="en-US" altLang="ja-JP" sz="3200" dirty="0" smtClean="0"/>
              <a:t>admitting to Trotskyism </a:t>
            </a:r>
            <a:r>
              <a:rPr lang="en-US" sz="3200" dirty="0" smtClean="0"/>
              <a:t>were followed by quick trials and executions (or imprisonment)</a:t>
            </a:r>
          </a:p>
          <a:p>
            <a:r>
              <a:rPr lang="en-US" sz="3200" b="1" dirty="0" smtClean="0">
                <a:solidFill>
                  <a:srgbClr val="FFFF00"/>
                </a:solidFill>
              </a:rPr>
              <a:t>Roughly 20 million people were killed during the Great Terror of the 1930s.</a:t>
            </a:r>
          </a:p>
          <a:p>
            <a:r>
              <a:rPr lang="en-US" sz="3200" b="1" dirty="0" smtClean="0"/>
              <a:t>Execution, Man-made Famine, and Imprisonment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763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HGPｺﾞｼｯｸE</vt:lpstr>
      <vt:lpstr>Tw Cen MT</vt:lpstr>
      <vt:lpstr>Wingdings</vt:lpstr>
      <vt:lpstr>Wingdings 2</vt:lpstr>
      <vt:lpstr>Median</vt:lpstr>
      <vt:lpstr>Animal Farm</vt:lpstr>
      <vt:lpstr>Chapter 7 Summary</vt:lpstr>
      <vt:lpstr>Chapter 7—Analysis </vt:lpstr>
      <vt:lpstr>“Day after day, life becomes even happier!”</vt:lpstr>
      <vt:lpstr>Chapter 7 Summary</vt:lpstr>
      <vt:lpstr>Chapter 7 Summary</vt:lpstr>
      <vt:lpstr>Chapter 7 Summary</vt:lpstr>
      <vt:lpstr>Chapter 7 Summary</vt:lpstr>
      <vt:lpstr>Allegorical Connections</vt:lpstr>
      <vt:lpstr>Chapter 7—Analysis </vt:lpstr>
      <vt:lpstr>Chapter 7 Summary</vt:lpstr>
      <vt:lpstr>Chapter 7 Summary</vt:lpstr>
      <vt:lpstr>Emerging Themes </vt:lpstr>
      <vt:lpstr>Emerging Themes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Farm</dc:title>
  <dc:creator>Bobby B</dc:creator>
  <cp:lastModifiedBy>Georgopoulos, Georgia</cp:lastModifiedBy>
  <cp:revision>54</cp:revision>
  <dcterms:created xsi:type="dcterms:W3CDTF">2012-02-20T06:35:57Z</dcterms:created>
  <dcterms:modified xsi:type="dcterms:W3CDTF">2016-10-20T12:51:35Z</dcterms:modified>
</cp:coreProperties>
</file>