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1"/>
  </p:notesMasterIdLst>
  <p:sldIdLst>
    <p:sldId id="257" r:id="rId2"/>
    <p:sldId id="279" r:id="rId3"/>
    <p:sldId id="274" r:id="rId4"/>
    <p:sldId id="287" r:id="rId5"/>
    <p:sldId id="283" r:id="rId6"/>
    <p:sldId id="285" r:id="rId7"/>
    <p:sldId id="286" r:id="rId8"/>
    <p:sldId id="293" r:id="rId9"/>
    <p:sldId id="292" r:id="rId10"/>
    <p:sldId id="280" r:id="rId11"/>
    <p:sldId id="284" r:id="rId12"/>
    <p:sldId id="281" r:id="rId13"/>
    <p:sldId id="282" r:id="rId14"/>
    <p:sldId id="275" r:id="rId15"/>
    <p:sldId id="270" r:id="rId16"/>
    <p:sldId id="288" r:id="rId17"/>
    <p:sldId id="289" r:id="rId18"/>
    <p:sldId id="277"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78"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A2DDF6-BBDD-4D7C-93C7-22D947BF306B}" type="datetimeFigureOut">
              <a:rPr lang="en-US" smtClean="0"/>
              <a:pPr/>
              <a:t>10/11/2016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7A3DD-F462-4637-9C82-89CBEFE1C545}" type="slidenum">
              <a:rPr lang="en-US" smtClean="0"/>
              <a:pPr/>
              <a:t>‹#›</a:t>
            </a:fld>
            <a:endParaRPr lang="en-US"/>
          </a:p>
        </p:txBody>
      </p:sp>
    </p:spTree>
    <p:extLst>
      <p:ext uri="{BB962C8B-B14F-4D97-AF65-F5344CB8AC3E}">
        <p14:creationId xmlns:p14="http://schemas.microsoft.com/office/powerpoint/2010/main" val="319522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ACBBF9-8B76-48CC-A400-EC7C3663CCB5}" type="slidenum">
              <a:rPr lang="en-US"/>
              <a:pPr/>
              <a:t>18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5922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755BCB8-7D9E-41D6-A7F8-0DBB6E2F488E}" type="datetimeFigureOut">
              <a:rPr lang="en-US" smtClean="0"/>
              <a:pPr/>
              <a:t>10/11/2016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97E1F59-12D7-4CE8-BD0D-1BF7C4C9576E}"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55BCB8-7D9E-41D6-A7F8-0DBB6E2F488E}" type="datetimeFigureOut">
              <a:rPr lang="en-US" smtClean="0"/>
              <a:pPr/>
              <a:t>10/11/2016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7E1F59-12D7-4CE8-BD0D-1BF7C4C957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55BCB8-7D9E-41D6-A7F8-0DBB6E2F488E}" type="datetimeFigureOut">
              <a:rPr lang="en-US" smtClean="0"/>
              <a:pPr/>
              <a:t>10/11/2016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7E1F59-12D7-4CE8-BD0D-1BF7C4C957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55BCB8-7D9E-41D6-A7F8-0DBB6E2F488E}" type="datetimeFigureOut">
              <a:rPr lang="en-US" smtClean="0"/>
              <a:pPr/>
              <a:t>10/11/2016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97E1F59-12D7-4CE8-BD0D-1BF7C4C957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755BCB8-7D9E-41D6-A7F8-0DBB6E2F488E}" type="datetimeFigureOut">
              <a:rPr lang="en-US" smtClean="0"/>
              <a:pPr/>
              <a:t>10/11/2016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97E1F59-12D7-4CE8-BD0D-1BF7C4C9576E}"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55BCB8-7D9E-41D6-A7F8-0DBB6E2F488E}" type="datetimeFigureOut">
              <a:rPr lang="en-US" smtClean="0"/>
              <a:pPr/>
              <a:t>10/11/2016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97E1F59-12D7-4CE8-BD0D-1BF7C4C9576E}"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55BCB8-7D9E-41D6-A7F8-0DBB6E2F488E}" type="datetimeFigureOut">
              <a:rPr lang="en-US" smtClean="0"/>
              <a:pPr/>
              <a:t>10/11/2016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97E1F59-12D7-4CE8-BD0D-1BF7C4C957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55BCB8-7D9E-41D6-A7F8-0DBB6E2F488E}" type="datetimeFigureOut">
              <a:rPr lang="en-US" smtClean="0"/>
              <a:pPr/>
              <a:t>10/11/2016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97E1F59-12D7-4CE8-BD0D-1BF7C4C9576E}"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755BCB8-7D9E-41D6-A7F8-0DBB6E2F488E}" type="datetimeFigureOut">
              <a:rPr lang="en-US" smtClean="0"/>
              <a:pPr/>
              <a:t>10/11/2016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97E1F59-12D7-4CE8-BD0D-1BF7C4C957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755BCB8-7D9E-41D6-A7F8-0DBB6E2F488E}" type="datetimeFigureOut">
              <a:rPr lang="en-US" smtClean="0"/>
              <a:pPr/>
              <a:t>10/11/2016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97E1F59-12D7-4CE8-BD0D-1BF7C4C9576E}"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755BCB8-7D9E-41D6-A7F8-0DBB6E2F488E}" type="datetimeFigureOut">
              <a:rPr lang="en-US" smtClean="0"/>
              <a:pPr/>
              <a:t>10/11/2016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97E1F59-12D7-4CE8-BD0D-1BF7C4C9576E}"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755BCB8-7D9E-41D6-A7F8-0DBB6E2F488E}" type="datetimeFigureOut">
              <a:rPr lang="en-US" smtClean="0"/>
              <a:pPr/>
              <a:t>10/11/2016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97E1F59-12D7-4CE8-BD0D-1BF7C4C9576E}"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Documents%20and%20Settings\rbelprez\Desktop\_AF_Ch6-7_Scapegoat%20--%20George%20Orwell_s%20_Animal%20Farm_%20...%20f.wm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077200" cy="1673352"/>
          </a:xfrm>
        </p:spPr>
        <p:txBody>
          <a:bodyPr>
            <a:normAutofit/>
          </a:bodyPr>
          <a:lstStyle/>
          <a:p>
            <a:r>
              <a:rPr lang="en-US" sz="6600" dirty="0" smtClean="0"/>
              <a:t>Animal Farm</a:t>
            </a:r>
            <a:br>
              <a:rPr lang="en-US" sz="6600" dirty="0" smtClean="0"/>
            </a:br>
            <a:endParaRPr lang="en-US" sz="2200" dirty="0"/>
          </a:p>
        </p:txBody>
      </p:sp>
      <p:sp>
        <p:nvSpPr>
          <p:cNvPr id="3" name="Subtitle 2"/>
          <p:cNvSpPr>
            <a:spLocks noGrp="1"/>
          </p:cNvSpPr>
          <p:nvPr>
            <p:ph type="subTitle" idx="1"/>
          </p:nvPr>
        </p:nvSpPr>
        <p:spPr>
          <a:xfrm>
            <a:off x="304800" y="1676400"/>
            <a:ext cx="8153400" cy="3124200"/>
          </a:xfrm>
        </p:spPr>
        <p:txBody>
          <a:bodyPr>
            <a:normAutofit/>
          </a:bodyPr>
          <a:lstStyle/>
          <a:p>
            <a:pPr algn="l"/>
            <a:r>
              <a:rPr lang="en-US" sz="5400" dirty="0" smtClean="0"/>
              <a:t>Chapter 6 </a:t>
            </a:r>
          </a:p>
        </p:txBody>
      </p:sp>
      <p:pic>
        <p:nvPicPr>
          <p:cNvPr id="4" name="Picture 2" descr="http://t1.gstatic.com/images?q=tbn:ANd9GcSaG7kOL1hA-hpQys5OZcUslM-F5MwaOGhbGPVTIlrJgPiFjy9Ysg"/>
          <p:cNvPicPr>
            <a:picLocks noChangeAspect="1" noChangeArrowheads="1"/>
          </p:cNvPicPr>
          <p:nvPr/>
        </p:nvPicPr>
        <p:blipFill>
          <a:blip r:embed="rId2" cstate="print"/>
          <a:srcRect/>
          <a:stretch>
            <a:fillRect/>
          </a:stretch>
        </p:blipFill>
        <p:spPr bwMode="auto">
          <a:xfrm>
            <a:off x="5181600" y="2743200"/>
            <a:ext cx="3391250" cy="3200400"/>
          </a:xfrm>
          <a:prstGeom prst="rect">
            <a:avLst/>
          </a:prstGeom>
          <a:noFill/>
        </p:spPr>
      </p:pic>
      <p:pic>
        <p:nvPicPr>
          <p:cNvPr id="5" name="Picture 2" descr="C:\Users\Bobby B\AppData\Local\Microsoft\Windows\Temporary Internet Files\Content.IE5\SCNF5XLU\MC900383694[1].wmf"/>
          <p:cNvPicPr>
            <a:picLocks noChangeAspect="1" noChangeArrowheads="1"/>
          </p:cNvPicPr>
          <p:nvPr/>
        </p:nvPicPr>
        <p:blipFill>
          <a:blip r:embed="rId3" cstate="print"/>
          <a:srcRect/>
          <a:stretch>
            <a:fillRect/>
          </a:stretch>
        </p:blipFill>
        <p:spPr bwMode="auto">
          <a:xfrm>
            <a:off x="533400" y="2668829"/>
            <a:ext cx="3161797" cy="418917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 Key Events #2 Cont.</a:t>
            </a:r>
            <a:endParaRPr lang="en-US" dirty="0"/>
          </a:p>
        </p:txBody>
      </p:sp>
      <p:sp>
        <p:nvSpPr>
          <p:cNvPr id="3" name="Content Placeholder 2"/>
          <p:cNvSpPr>
            <a:spLocks noGrp="1"/>
          </p:cNvSpPr>
          <p:nvPr>
            <p:ph idx="1"/>
          </p:nvPr>
        </p:nvSpPr>
        <p:spPr/>
        <p:txBody>
          <a:bodyPr/>
          <a:lstStyle/>
          <a:p>
            <a:r>
              <a:rPr lang="en-US" dirty="0" smtClean="0"/>
              <a:t>“Never to have dealing with humans”</a:t>
            </a:r>
          </a:p>
          <a:p>
            <a:r>
              <a:rPr lang="en-US" dirty="0" smtClean="0"/>
              <a:t>“Never to engage in trade”</a:t>
            </a:r>
          </a:p>
          <a:p>
            <a:r>
              <a:rPr lang="en-US" dirty="0" smtClean="0"/>
              <a:t>“Never to make use of money”</a:t>
            </a:r>
          </a:p>
          <a:p>
            <a:endParaRPr lang="en-US" dirty="0" smtClean="0"/>
          </a:p>
          <a:p>
            <a:r>
              <a:rPr lang="en-US" dirty="0" smtClean="0"/>
              <a:t>“All the animals remembered passing such resolutions: or at least they thought that they remembered it.” (p63)</a:t>
            </a:r>
          </a:p>
          <a:p>
            <a:r>
              <a:rPr lang="en-US" dirty="0" smtClean="0"/>
              <a:t>For legs good, two legs bad.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 Key Events #2 Cont.</a:t>
            </a:r>
            <a:endParaRPr lang="en-US" dirty="0"/>
          </a:p>
        </p:txBody>
      </p:sp>
      <p:sp>
        <p:nvSpPr>
          <p:cNvPr id="3" name="Content Placeholder 2"/>
          <p:cNvSpPr>
            <a:spLocks noGrp="1"/>
          </p:cNvSpPr>
          <p:nvPr>
            <p:ph idx="1"/>
          </p:nvPr>
        </p:nvSpPr>
        <p:spPr>
          <a:xfrm>
            <a:off x="457200" y="1646237"/>
            <a:ext cx="8458200" cy="4526280"/>
          </a:xfrm>
        </p:spPr>
        <p:txBody>
          <a:bodyPr>
            <a:normAutofit/>
          </a:bodyPr>
          <a:lstStyle/>
          <a:p>
            <a:r>
              <a:rPr lang="en-US" sz="3600" dirty="0" smtClean="0"/>
              <a:t>Squealer suggests it’s something that the animals “dreamed”</a:t>
            </a:r>
          </a:p>
          <a:p>
            <a:r>
              <a:rPr lang="en-US" sz="3600" dirty="0" smtClean="0"/>
              <a:t>“Have you any record of such a resolution?</a:t>
            </a:r>
            <a:r>
              <a:rPr lang="en-US" sz="3600" b="1" dirty="0" smtClean="0">
                <a:solidFill>
                  <a:srgbClr val="C00000"/>
                </a:solidFill>
              </a:rPr>
              <a:t>  Is it written down </a:t>
            </a:r>
            <a:r>
              <a:rPr lang="en-US" sz="3600" dirty="0" smtClean="0"/>
              <a:t>anywhere?” (p64)</a:t>
            </a:r>
          </a:p>
          <a:p>
            <a:r>
              <a:rPr lang="en-US" sz="3600" b="1" dirty="0" smtClean="0">
                <a:solidFill>
                  <a:srgbClr val="C00000"/>
                </a:solidFill>
              </a:rPr>
              <a:t>Targets the animals illiteracy</a:t>
            </a:r>
            <a:endParaRPr lang="en-US" sz="3600" b="1"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Key Events: #3</a:t>
            </a:r>
            <a:endParaRPr lang="en-US" dirty="0"/>
          </a:p>
        </p:txBody>
      </p:sp>
      <p:sp>
        <p:nvSpPr>
          <p:cNvPr id="3" name="Content Placeholder 2"/>
          <p:cNvSpPr>
            <a:spLocks noGrp="1"/>
          </p:cNvSpPr>
          <p:nvPr>
            <p:ph idx="1"/>
          </p:nvPr>
        </p:nvSpPr>
        <p:spPr>
          <a:xfrm>
            <a:off x="457200" y="1646236"/>
            <a:ext cx="8382000" cy="5211763"/>
          </a:xfrm>
        </p:spPr>
        <p:txBody>
          <a:bodyPr>
            <a:normAutofit/>
          </a:bodyPr>
          <a:lstStyle/>
          <a:p>
            <a:r>
              <a:rPr lang="en-US" altLang="ja-JP" sz="3600" dirty="0" smtClean="0"/>
              <a:t>Pigs now live and sleep in farm house</a:t>
            </a:r>
          </a:p>
          <a:p>
            <a:r>
              <a:rPr lang="en-US" altLang="ja-JP" sz="3600" dirty="0" smtClean="0"/>
              <a:t>Commandments changed </a:t>
            </a:r>
          </a:p>
          <a:p>
            <a:pPr lvl="1" algn="ctr">
              <a:buNone/>
            </a:pPr>
            <a:r>
              <a:rPr lang="en-US" altLang="ja-JP" sz="3600" dirty="0" smtClean="0">
                <a:solidFill>
                  <a:srgbClr val="C00000"/>
                </a:solidFill>
              </a:rPr>
              <a:t>“</a:t>
            </a:r>
            <a:r>
              <a:rPr lang="en-US" altLang="ja-JP" sz="3600" b="1" dirty="0" smtClean="0">
                <a:solidFill>
                  <a:srgbClr val="C00000"/>
                </a:solidFill>
              </a:rPr>
              <a:t>No animal shall sleep in a bed </a:t>
            </a:r>
            <a:r>
              <a:rPr lang="en-US" altLang="ja-JP" sz="3600" b="1" i="1" u="sng" dirty="0" smtClean="0">
                <a:solidFill>
                  <a:srgbClr val="C00000"/>
                </a:solidFill>
              </a:rPr>
              <a:t>with sheets</a:t>
            </a:r>
            <a:r>
              <a:rPr lang="en-US" altLang="ja-JP" sz="3600" b="1" i="1" dirty="0" smtClean="0">
                <a:solidFill>
                  <a:srgbClr val="C00000"/>
                </a:solidFill>
              </a:rPr>
              <a:t>”</a:t>
            </a:r>
          </a:p>
          <a:p>
            <a:r>
              <a:rPr lang="en-US" sz="3600" b="1" dirty="0" smtClean="0">
                <a:solidFill>
                  <a:srgbClr val="C00000"/>
                </a:solidFill>
              </a:rPr>
              <a:t>Squealer</a:t>
            </a:r>
            <a:r>
              <a:rPr lang="en-US" sz="3600" dirty="0" smtClean="0"/>
              <a:t> said it was necessary for the pigs who did the brainwork</a:t>
            </a:r>
          </a:p>
          <a:p>
            <a:r>
              <a:rPr lang="en-US" sz="3600" b="1" dirty="0" smtClean="0">
                <a:solidFill>
                  <a:srgbClr val="C00000"/>
                </a:solidFill>
              </a:rPr>
              <a:t>Uses fear, </a:t>
            </a:r>
            <a:r>
              <a:rPr lang="en-US" sz="3600" b="1" dirty="0" smtClean="0"/>
              <a:t>“Surely none of  you wishes to see Jones back?” (p67)</a:t>
            </a:r>
            <a:endParaRPr lang="en-US"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Key Events #4</a:t>
            </a:r>
            <a:endParaRPr lang="en-US" dirty="0"/>
          </a:p>
        </p:txBody>
      </p:sp>
      <p:sp>
        <p:nvSpPr>
          <p:cNvPr id="3" name="Content Placeholder 2"/>
          <p:cNvSpPr>
            <a:spLocks noGrp="1"/>
          </p:cNvSpPr>
          <p:nvPr>
            <p:ph idx="1"/>
          </p:nvPr>
        </p:nvSpPr>
        <p:spPr/>
        <p:txBody>
          <a:bodyPr>
            <a:normAutofit fontScale="92500"/>
          </a:bodyPr>
          <a:lstStyle/>
          <a:p>
            <a:r>
              <a:rPr lang="en-US" altLang="ja-JP" sz="4000" b="1" dirty="0" smtClean="0">
                <a:solidFill>
                  <a:srgbClr val="C00000"/>
                </a:solidFill>
              </a:rPr>
              <a:t>Storm destroys windmill</a:t>
            </a:r>
          </a:p>
          <a:p>
            <a:pPr lvl="1"/>
            <a:r>
              <a:rPr lang="en-US" altLang="ja-JP" sz="4000" dirty="0" smtClean="0"/>
              <a:t>It was built with walls too thin</a:t>
            </a:r>
          </a:p>
          <a:p>
            <a:pPr lvl="1"/>
            <a:r>
              <a:rPr lang="en-US" altLang="ja-JP" sz="3500" i="1" dirty="0" smtClean="0"/>
              <a:t>The humans would “meet in the public houses and prove to one another by means of diagrams that the windmill was bound to fall down.” </a:t>
            </a:r>
            <a:r>
              <a:rPr lang="en-US" altLang="ja-JP" sz="3500" dirty="0" smtClean="0"/>
              <a:t>(p65)</a:t>
            </a:r>
            <a:endParaRPr lang="en-US" altLang="ja-JP" sz="3500" i="1" dirty="0" smtClean="0"/>
          </a:p>
          <a:p>
            <a:r>
              <a:rPr lang="en-US" altLang="ja-JP" sz="4000" b="1" dirty="0" smtClean="0">
                <a:solidFill>
                  <a:srgbClr val="C00000"/>
                </a:solidFill>
              </a:rPr>
              <a:t>Napoleon accuses Snowball</a:t>
            </a:r>
          </a:p>
          <a:p>
            <a:r>
              <a:rPr lang="en-US" altLang="ja-JP" sz="4000" dirty="0" smtClean="0"/>
              <a:t>Snowball is given a death sentence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0"/>
            <a:ext cx="8229600" cy="1143000"/>
          </a:xfrm>
        </p:spPr>
        <p:txBody>
          <a:bodyPr/>
          <a:lstStyle/>
          <a:p>
            <a:pPr eaLnBrk="1" hangingPunct="1"/>
            <a:r>
              <a:rPr lang="en-US" altLang="ja-JP" dirty="0" smtClean="0"/>
              <a:t>Chapter 6 –Analysis</a:t>
            </a:r>
          </a:p>
        </p:txBody>
      </p:sp>
      <p:sp>
        <p:nvSpPr>
          <p:cNvPr id="65539" name="Rectangle 3"/>
          <p:cNvSpPr>
            <a:spLocks noGrp="1" noChangeArrowheads="1"/>
          </p:cNvSpPr>
          <p:nvPr>
            <p:ph idx="1"/>
          </p:nvPr>
        </p:nvSpPr>
        <p:spPr>
          <a:xfrm>
            <a:off x="228600" y="1295400"/>
            <a:ext cx="8686800" cy="5334000"/>
          </a:xfrm>
        </p:spPr>
        <p:txBody>
          <a:bodyPr>
            <a:normAutofit/>
          </a:bodyPr>
          <a:lstStyle/>
          <a:p>
            <a:pPr eaLnBrk="1" hangingPunct="1"/>
            <a:r>
              <a:rPr lang="en-US" altLang="ja-JP" sz="2800" b="1" dirty="0" smtClean="0"/>
              <a:t>Elements of Oppression in Action</a:t>
            </a:r>
            <a:endParaRPr lang="en-US" altLang="ja-JP" sz="2800" dirty="0" smtClean="0"/>
          </a:p>
          <a:p>
            <a:pPr marL="577850" indent="-514350">
              <a:buFont typeface="+mj-lt"/>
              <a:buAutoNum type="arabicPeriod"/>
            </a:pPr>
            <a:r>
              <a:rPr lang="en-US" altLang="ja-JP" sz="3400" b="1" dirty="0" smtClean="0">
                <a:solidFill>
                  <a:srgbClr val="C00000"/>
                </a:solidFill>
              </a:rPr>
              <a:t>Overworked working class</a:t>
            </a:r>
          </a:p>
          <a:p>
            <a:pPr marL="925830" lvl="1" indent="-514350"/>
            <a:r>
              <a:rPr lang="en-US" sz="2800" dirty="0" smtClean="0"/>
              <a:t>Educational psychology says that </a:t>
            </a:r>
            <a:r>
              <a:rPr lang="en-US" sz="2800" b="1" dirty="0" smtClean="0"/>
              <a:t>people who are kept very busy are easily controlled</a:t>
            </a:r>
            <a:endParaRPr lang="en-US" altLang="ja-JP" sz="2800" b="1" dirty="0" smtClean="0"/>
          </a:p>
          <a:p>
            <a:pPr marL="577850" indent="-514350">
              <a:buFont typeface="+mj-lt"/>
              <a:buAutoNum type="arabicPeriod"/>
            </a:pPr>
            <a:r>
              <a:rPr lang="en-US" altLang="ja-JP" sz="3400" b="1" dirty="0" smtClean="0">
                <a:solidFill>
                  <a:srgbClr val="C00000"/>
                </a:solidFill>
              </a:rPr>
              <a:t>Rewriting history</a:t>
            </a:r>
          </a:p>
          <a:p>
            <a:pPr marL="577850" indent="-514350">
              <a:buFont typeface="+mj-lt"/>
              <a:buAutoNum type="arabicPeriod"/>
            </a:pPr>
            <a:r>
              <a:rPr lang="en-US" altLang="ja-JP" sz="3400" b="1" dirty="0" smtClean="0">
                <a:solidFill>
                  <a:srgbClr val="C00000"/>
                </a:solidFill>
              </a:rPr>
              <a:t>Propaganda as a means of control</a:t>
            </a:r>
          </a:p>
          <a:p>
            <a:pPr marL="577850" indent="-514350">
              <a:buFont typeface="+mj-lt"/>
              <a:buAutoNum type="arabicPeriod"/>
            </a:pPr>
            <a:r>
              <a:rPr lang="en-US" altLang="ja-JP" sz="3400" b="1" dirty="0" smtClean="0">
                <a:solidFill>
                  <a:srgbClr val="C00000"/>
                </a:solidFill>
              </a:rPr>
              <a:t>A common enemy</a:t>
            </a:r>
          </a:p>
          <a:p>
            <a:pPr lvl="1"/>
            <a:r>
              <a:rPr lang="en-US" altLang="ja-JP" sz="3600" dirty="0" smtClean="0"/>
              <a:t>Ex:  Communist Russia vs. Trotskyism</a:t>
            </a:r>
          </a:p>
          <a:p>
            <a:pPr lvl="1"/>
            <a:r>
              <a:rPr lang="en-US" altLang="ja-JP" sz="3600" dirty="0" smtClean="0"/>
              <a:t>Ex:  U.S.A. vs. Communism</a:t>
            </a:r>
          </a:p>
          <a:p>
            <a:pPr marL="577850" indent="-514350">
              <a:buFont typeface="+mj-lt"/>
              <a:buAutoNum type="arabicPeriod"/>
            </a:pPr>
            <a:endParaRPr lang="en-US" altLang="ja-JP" sz="3400" b="1" dirty="0" smtClean="0">
              <a:solidFill>
                <a:srgbClr val="C00000"/>
              </a:solidFill>
            </a:endParaRPr>
          </a:p>
          <a:p>
            <a:pPr lvl="1" eaLnBrk="1" hangingPunct="1">
              <a:buNone/>
            </a:pPr>
            <a:endParaRPr lang="en-US" altLang="ja-JP" sz="20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l"/>
            <a:r>
              <a:rPr lang="en-US" sz="4800" dirty="0" smtClean="0"/>
              <a:t>The Common Enemy</a:t>
            </a:r>
            <a:endParaRPr lang="en-US" dirty="0"/>
          </a:p>
        </p:txBody>
      </p:sp>
      <p:pic>
        <p:nvPicPr>
          <p:cNvPr id="6" name="_AF_Ch6-7_Scapegoat -- George Orwell_s _Animal Farm_ ... f.wmv">
            <a:hlinkClick r:id="" action="ppaction://media"/>
          </p:cNvPr>
          <p:cNvPicPr>
            <a:picLocks noGrp="1" noRot="1" noChangeAspect="1"/>
          </p:cNvPicPr>
          <p:nvPr>
            <p:ph idx="1"/>
            <a:videoFile r:link="rId1"/>
          </p:nvPr>
        </p:nvPicPr>
        <p:blipFill>
          <a:blip r:embed="rId3" cstate="print"/>
          <a:stretch>
            <a:fillRect/>
          </a:stretch>
        </p:blipFill>
        <p:spPr>
          <a:xfrm>
            <a:off x="76200" y="1371599"/>
            <a:ext cx="9008534" cy="506730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dirty="0" smtClean="0"/>
              <a:t>Chapter 6 –Analysis</a:t>
            </a:r>
            <a:br>
              <a:rPr lang="en-US" altLang="ja-JP" dirty="0" smtClean="0"/>
            </a:br>
            <a:r>
              <a:rPr lang="en-US" altLang="ja-JP" sz="4800" b="1" dirty="0" smtClean="0">
                <a:solidFill>
                  <a:srgbClr val="FF0000"/>
                </a:solidFill>
              </a:rPr>
              <a:t>The need for a Scapegoat</a:t>
            </a:r>
            <a:endParaRPr lang="en-US" dirty="0"/>
          </a:p>
        </p:txBody>
      </p:sp>
      <p:sp>
        <p:nvSpPr>
          <p:cNvPr id="3" name="Content Placeholder 2"/>
          <p:cNvSpPr>
            <a:spLocks noGrp="1"/>
          </p:cNvSpPr>
          <p:nvPr>
            <p:ph idx="1"/>
          </p:nvPr>
        </p:nvSpPr>
        <p:spPr>
          <a:xfrm>
            <a:off x="457200" y="1646236"/>
            <a:ext cx="8229600" cy="5211763"/>
          </a:xfrm>
        </p:spPr>
        <p:txBody>
          <a:bodyPr>
            <a:normAutofit/>
          </a:bodyPr>
          <a:lstStyle/>
          <a:p>
            <a:pPr marL="292100" lvl="1" indent="-292100">
              <a:spcBef>
                <a:spcPts val="0"/>
              </a:spcBef>
              <a:buClr>
                <a:schemeClr val="accent1"/>
              </a:buClr>
              <a:buSzPct val="70000"/>
              <a:buFont typeface="Wingdings 2"/>
              <a:buChar char=""/>
            </a:pPr>
            <a:r>
              <a:rPr lang="en-US" sz="2800" dirty="0" smtClean="0"/>
              <a:t>Many psychologists say </a:t>
            </a:r>
            <a:r>
              <a:rPr lang="en-US" sz="2800" b="1" dirty="0" smtClean="0">
                <a:solidFill>
                  <a:srgbClr val="C00000"/>
                </a:solidFill>
              </a:rPr>
              <a:t>humans</a:t>
            </a:r>
            <a:r>
              <a:rPr lang="en-US" sz="2800" dirty="0" smtClean="0">
                <a:solidFill>
                  <a:srgbClr val="C00000"/>
                </a:solidFill>
              </a:rPr>
              <a:t> </a:t>
            </a:r>
            <a:r>
              <a:rPr lang="en-US" sz="2800" b="1" dirty="0" smtClean="0">
                <a:solidFill>
                  <a:srgbClr val="C00000"/>
                </a:solidFill>
              </a:rPr>
              <a:t>need</a:t>
            </a:r>
            <a:r>
              <a:rPr lang="en-US" sz="2800" dirty="0" smtClean="0">
                <a:solidFill>
                  <a:srgbClr val="C00000"/>
                </a:solidFill>
              </a:rPr>
              <a:t> </a:t>
            </a:r>
            <a:r>
              <a:rPr lang="en-US" sz="2800" b="1" dirty="0" smtClean="0">
                <a:solidFill>
                  <a:srgbClr val="C00000"/>
                </a:solidFill>
              </a:rPr>
              <a:t>something to love and something to hate</a:t>
            </a:r>
          </a:p>
          <a:p>
            <a:pPr marL="514350" lvl="1" indent="-514350">
              <a:spcBef>
                <a:spcPts val="0"/>
              </a:spcBef>
              <a:buClr>
                <a:schemeClr val="accent1"/>
              </a:buClr>
              <a:buSzPct val="70000"/>
              <a:buFont typeface="+mj-lt"/>
              <a:buAutoNum type="arabicPeriod"/>
            </a:pPr>
            <a:r>
              <a:rPr lang="en-US" sz="2800" dirty="0" smtClean="0"/>
              <a:t>It </a:t>
            </a:r>
            <a:r>
              <a:rPr lang="en-US" sz="2800" b="1" dirty="0" smtClean="0">
                <a:solidFill>
                  <a:srgbClr val="C00000"/>
                </a:solidFill>
              </a:rPr>
              <a:t>aides</a:t>
            </a:r>
            <a:r>
              <a:rPr lang="en-US" sz="2800" dirty="0" smtClean="0"/>
              <a:t> in building a </a:t>
            </a:r>
            <a:r>
              <a:rPr lang="en-US" sz="2800" b="1" dirty="0" smtClean="0">
                <a:solidFill>
                  <a:srgbClr val="C00000"/>
                </a:solidFill>
              </a:rPr>
              <a:t>group identity</a:t>
            </a:r>
            <a:r>
              <a:rPr lang="en-US" sz="2800" dirty="0" smtClean="0"/>
              <a:t>– “US”</a:t>
            </a:r>
          </a:p>
          <a:p>
            <a:pPr marL="292100" lvl="1" indent="-292100">
              <a:spcBef>
                <a:spcPts val="0"/>
              </a:spcBef>
              <a:buClr>
                <a:schemeClr val="accent1"/>
              </a:buClr>
              <a:buSzPct val="70000"/>
              <a:buNone/>
            </a:pPr>
            <a:r>
              <a:rPr lang="en-US" sz="2800" dirty="0" smtClean="0"/>
              <a:t>	You can’t know happiness without sadness.</a:t>
            </a:r>
          </a:p>
          <a:p>
            <a:pPr marL="292100" lvl="1" indent="-292100">
              <a:spcBef>
                <a:spcPts val="0"/>
              </a:spcBef>
              <a:buClr>
                <a:schemeClr val="accent1"/>
              </a:buClr>
              <a:buSzPct val="70000"/>
              <a:buNone/>
            </a:pPr>
            <a:r>
              <a:rPr lang="en-US" sz="2800" dirty="0" smtClean="0"/>
              <a:t>	</a:t>
            </a:r>
            <a:r>
              <a:rPr lang="en-US" sz="2800" b="1" dirty="0" smtClean="0">
                <a:solidFill>
                  <a:srgbClr val="C00000"/>
                </a:solidFill>
              </a:rPr>
              <a:t>You can’t know YOU without THEM</a:t>
            </a:r>
          </a:p>
          <a:p>
            <a:pPr marL="292100" lvl="1" indent="-292100">
              <a:spcBef>
                <a:spcPts val="0"/>
              </a:spcBef>
              <a:buClr>
                <a:schemeClr val="accent1"/>
              </a:buClr>
              <a:buSzPct val="70000"/>
              <a:buNone/>
            </a:pPr>
            <a:r>
              <a:rPr lang="en-US" sz="2800" dirty="0" smtClean="0"/>
              <a:t>“..self-definition is impossible without reference to the other.”</a:t>
            </a:r>
          </a:p>
          <a:p>
            <a:pPr marL="514350" lvl="1" indent="-514350">
              <a:spcBef>
                <a:spcPts val="0"/>
              </a:spcBef>
              <a:buClr>
                <a:schemeClr val="accent1"/>
              </a:buClr>
              <a:buSzPct val="70000"/>
              <a:buFont typeface="+mj-lt"/>
              <a:buAutoNum type="arabicPeriod" startAt="2"/>
            </a:pPr>
            <a:r>
              <a:rPr lang="en-US" sz="2800" dirty="0" smtClean="0"/>
              <a:t>It </a:t>
            </a:r>
            <a:r>
              <a:rPr lang="en-US" sz="2800" b="1" dirty="0" smtClean="0">
                <a:solidFill>
                  <a:srgbClr val="C00000"/>
                </a:solidFill>
              </a:rPr>
              <a:t>allows us to project our own negative qualities onto others</a:t>
            </a:r>
          </a:p>
          <a:p>
            <a:pPr marL="514350" lvl="1" indent="-514350">
              <a:spcBef>
                <a:spcPts val="0"/>
              </a:spcBef>
              <a:buClr>
                <a:schemeClr val="accent1"/>
              </a:buClr>
              <a:buSzPct val="70000"/>
              <a:buFont typeface="+mj-lt"/>
              <a:buAutoNum type="arabicPeriod" startAt="2"/>
            </a:pPr>
            <a:r>
              <a:rPr lang="en-US" sz="2800" dirty="0" smtClean="0"/>
              <a:t>It </a:t>
            </a:r>
            <a:r>
              <a:rPr lang="en-US" sz="2800" b="1" dirty="0" smtClean="0">
                <a:solidFill>
                  <a:srgbClr val="C00000"/>
                </a:solidFill>
              </a:rPr>
              <a:t>aides</a:t>
            </a:r>
            <a:r>
              <a:rPr lang="en-US" sz="2800" dirty="0" smtClean="0"/>
              <a:t> in building </a:t>
            </a:r>
            <a:r>
              <a:rPr lang="en-US" sz="2800" b="1" dirty="0" smtClean="0">
                <a:solidFill>
                  <a:srgbClr val="C00000"/>
                </a:solidFill>
              </a:rPr>
              <a:t>group cohesiveness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6—Analysis Cont.</a:t>
            </a:r>
            <a:endParaRPr lang="en-US" dirty="0"/>
          </a:p>
        </p:txBody>
      </p:sp>
      <p:sp>
        <p:nvSpPr>
          <p:cNvPr id="3" name="Content Placeholder 2"/>
          <p:cNvSpPr>
            <a:spLocks noGrp="1"/>
          </p:cNvSpPr>
          <p:nvPr>
            <p:ph idx="1"/>
          </p:nvPr>
        </p:nvSpPr>
        <p:spPr>
          <a:xfrm>
            <a:off x="457200" y="1646237"/>
            <a:ext cx="8686800" cy="4526280"/>
          </a:xfrm>
        </p:spPr>
        <p:txBody>
          <a:bodyPr/>
          <a:lstStyle/>
          <a:p>
            <a:pPr>
              <a:lnSpc>
                <a:spcPct val="90000"/>
              </a:lnSpc>
            </a:pPr>
            <a:r>
              <a:rPr lang="en-US" sz="3600" dirty="0" smtClean="0"/>
              <a:t>Snowball is blamed </a:t>
            </a:r>
          </a:p>
          <a:p>
            <a:pPr>
              <a:lnSpc>
                <a:spcPct val="90000"/>
              </a:lnSpc>
            </a:pPr>
            <a:r>
              <a:rPr lang="en-US" sz="3600" dirty="0" smtClean="0"/>
              <a:t>Unites the comrades against a common enemy</a:t>
            </a:r>
          </a:p>
          <a:p>
            <a:pPr>
              <a:lnSpc>
                <a:spcPct val="90000"/>
              </a:lnSpc>
            </a:pPr>
            <a:r>
              <a:rPr lang="en-US" sz="3600" b="1" dirty="0" smtClean="0">
                <a:solidFill>
                  <a:srgbClr val="FF0000"/>
                </a:solidFill>
              </a:rPr>
              <a:t>What is the irony behind this ?</a:t>
            </a:r>
          </a:p>
          <a:p>
            <a:pPr>
              <a:lnSpc>
                <a:spcPct val="90000"/>
              </a:lnSpc>
            </a:pPr>
            <a:endParaRPr lang="en-US" sz="3600" b="1" dirty="0" smtClean="0">
              <a:solidFill>
                <a:srgbClr val="FF0000"/>
              </a:solidFill>
            </a:endParaRPr>
          </a:p>
          <a:p>
            <a:pPr>
              <a:lnSpc>
                <a:spcPct val="90000"/>
              </a:lnSpc>
            </a:pP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609600"/>
            <a:ext cx="9144000" cy="381000"/>
          </a:xfrm>
        </p:spPr>
        <p:txBody>
          <a:bodyPr>
            <a:noAutofit/>
          </a:bodyPr>
          <a:lstStyle/>
          <a:p>
            <a:r>
              <a:rPr lang="en-US" sz="4400" b="1" dirty="0" smtClean="0"/>
              <a:t>Napoleon’s Leadership:</a:t>
            </a:r>
            <a:endParaRPr lang="en-US" sz="4400" b="1" dirty="0"/>
          </a:p>
        </p:txBody>
      </p:sp>
      <p:sp>
        <p:nvSpPr>
          <p:cNvPr id="27651" name="Rectangle 3"/>
          <p:cNvSpPr>
            <a:spLocks noGrp="1" noChangeArrowheads="1"/>
          </p:cNvSpPr>
          <p:nvPr>
            <p:ph idx="1"/>
          </p:nvPr>
        </p:nvSpPr>
        <p:spPr>
          <a:xfrm>
            <a:off x="228600" y="1447800"/>
            <a:ext cx="8915400" cy="5257800"/>
          </a:xfrm>
        </p:spPr>
        <p:txBody>
          <a:bodyPr/>
          <a:lstStyle/>
          <a:p>
            <a:pPr marL="514350" indent="-514350">
              <a:buNone/>
            </a:pPr>
            <a:r>
              <a:rPr lang="en-US" dirty="0" smtClean="0"/>
              <a:t>His </a:t>
            </a:r>
            <a:r>
              <a:rPr lang="en-US" dirty="0"/>
              <a:t>changes are </a:t>
            </a:r>
            <a:r>
              <a:rPr lang="en-US" dirty="0" smtClean="0"/>
              <a:t>small and incremental so </a:t>
            </a:r>
            <a:r>
              <a:rPr lang="en-US" dirty="0"/>
              <a:t>that there appears to be no change at all</a:t>
            </a:r>
          </a:p>
          <a:p>
            <a:pPr>
              <a:buNone/>
            </a:pPr>
            <a:r>
              <a:rPr lang="en-US" b="1" dirty="0">
                <a:solidFill>
                  <a:srgbClr val="C00000"/>
                </a:solidFill>
              </a:rPr>
              <a:t>He changes:</a:t>
            </a:r>
          </a:p>
          <a:p>
            <a:pPr lvl="1"/>
            <a:r>
              <a:rPr lang="en-US" b="1" dirty="0">
                <a:solidFill>
                  <a:srgbClr val="C00000"/>
                </a:solidFill>
              </a:rPr>
              <a:t>The </a:t>
            </a:r>
            <a:r>
              <a:rPr lang="en-US" b="1" dirty="0" smtClean="0">
                <a:solidFill>
                  <a:srgbClr val="C00000"/>
                </a:solidFill>
              </a:rPr>
              <a:t>commandment</a:t>
            </a:r>
            <a:endParaRPr lang="en-US" b="1" dirty="0">
              <a:solidFill>
                <a:srgbClr val="C00000"/>
              </a:solidFill>
            </a:endParaRPr>
          </a:p>
          <a:p>
            <a:pPr lvl="1"/>
            <a:r>
              <a:rPr lang="en-US" b="1" dirty="0" smtClean="0">
                <a:solidFill>
                  <a:srgbClr val="C00000"/>
                </a:solidFill>
              </a:rPr>
              <a:t>Their workload</a:t>
            </a:r>
            <a:endParaRPr lang="en-US" b="1" dirty="0">
              <a:solidFill>
                <a:srgbClr val="C00000"/>
              </a:solidFill>
            </a:endParaRPr>
          </a:p>
          <a:p>
            <a:pPr lvl="1"/>
            <a:r>
              <a:rPr lang="en-US" b="1" dirty="0">
                <a:solidFill>
                  <a:srgbClr val="C00000"/>
                </a:solidFill>
              </a:rPr>
              <a:t>The </a:t>
            </a:r>
            <a:r>
              <a:rPr lang="en-US" b="1" dirty="0" smtClean="0">
                <a:solidFill>
                  <a:srgbClr val="C00000"/>
                </a:solidFill>
              </a:rPr>
              <a:t>view of </a:t>
            </a:r>
            <a:r>
              <a:rPr lang="en-US" b="1" dirty="0">
                <a:solidFill>
                  <a:srgbClr val="C00000"/>
                </a:solidFill>
              </a:rPr>
              <a:t>Snowball’s </a:t>
            </a:r>
            <a:endParaRPr lang="en-US" b="1" dirty="0" smtClean="0">
              <a:solidFill>
                <a:srgbClr val="C00000"/>
              </a:solidFill>
            </a:endParaRPr>
          </a:p>
          <a:p>
            <a:pPr lvl="1">
              <a:buNone/>
            </a:pPr>
            <a:r>
              <a:rPr lang="en-US" b="1" dirty="0" smtClean="0">
                <a:solidFill>
                  <a:srgbClr val="C00000"/>
                </a:solidFill>
              </a:rPr>
              <a:t>	influence on the farm</a:t>
            </a:r>
            <a:endParaRPr lang="en-US" b="1" dirty="0">
              <a:solidFill>
                <a:srgbClr val="C00000"/>
              </a:solidFill>
            </a:endParaRPr>
          </a:p>
        </p:txBody>
      </p:sp>
      <p:pic>
        <p:nvPicPr>
          <p:cNvPr id="4" name="Picture 2" descr="http://t1.gstatic.com/images?q=tbn:ANd9GcS0Du2CIKEtbv-MOsdyzi9ScDlEmb3TAiEGn10NGL6iw-9YMC8S_w"/>
          <p:cNvPicPr>
            <a:picLocks noChangeAspect="1" noChangeArrowheads="1"/>
          </p:cNvPicPr>
          <p:nvPr/>
        </p:nvPicPr>
        <p:blipFill>
          <a:blip r:embed="rId3" cstate="print"/>
          <a:srcRect/>
          <a:stretch>
            <a:fillRect/>
          </a:stretch>
        </p:blipFill>
        <p:spPr bwMode="auto">
          <a:xfrm>
            <a:off x="5105400" y="3581400"/>
            <a:ext cx="4038600" cy="5705324"/>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Emerging Themes</a:t>
            </a:r>
            <a:endParaRPr lang="en-US" b="1" dirty="0"/>
          </a:p>
        </p:txBody>
      </p:sp>
      <p:sp>
        <p:nvSpPr>
          <p:cNvPr id="3" name="Content Placeholder 2"/>
          <p:cNvSpPr>
            <a:spLocks noGrp="1"/>
          </p:cNvSpPr>
          <p:nvPr>
            <p:ph idx="1"/>
          </p:nvPr>
        </p:nvSpPr>
        <p:spPr/>
        <p:txBody>
          <a:bodyPr/>
          <a:lstStyle/>
          <a:p>
            <a:r>
              <a:rPr lang="en-US" sz="3600" b="1" dirty="0" smtClean="0"/>
              <a:t>“Power corrupts, and absolute power corrupts absolutely”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Irony</a:t>
            </a:r>
            <a:r>
              <a:rPr lang="en-US" dirty="0" smtClean="0"/>
              <a:t>	</a:t>
            </a:r>
            <a:endParaRPr lang="en-US" dirty="0"/>
          </a:p>
        </p:txBody>
      </p:sp>
      <p:sp>
        <p:nvSpPr>
          <p:cNvPr id="3" name="Content Placeholder 2"/>
          <p:cNvSpPr>
            <a:spLocks noGrp="1"/>
          </p:cNvSpPr>
          <p:nvPr>
            <p:ph idx="1"/>
          </p:nvPr>
        </p:nvSpPr>
        <p:spPr>
          <a:xfrm>
            <a:off x="457200" y="1646236"/>
            <a:ext cx="8458200" cy="5059363"/>
          </a:xfrm>
        </p:spPr>
        <p:txBody>
          <a:bodyPr>
            <a:normAutofit fontScale="92500" lnSpcReduction="20000"/>
          </a:bodyPr>
          <a:lstStyle/>
          <a:p>
            <a:r>
              <a:rPr lang="en-US" sz="4000" dirty="0" smtClean="0"/>
              <a:t>What is the irony behind the chapter’s opening line?</a:t>
            </a:r>
          </a:p>
          <a:p>
            <a:pPr algn="ctr">
              <a:buNone/>
            </a:pPr>
            <a:r>
              <a:rPr lang="en-US" sz="4000" b="1" dirty="0" smtClean="0">
                <a:solidFill>
                  <a:srgbClr val="C00000"/>
                </a:solidFill>
              </a:rPr>
              <a:t>“All that year the animals worked like slaves.”</a:t>
            </a:r>
          </a:p>
          <a:p>
            <a:pPr>
              <a:lnSpc>
                <a:spcPct val="150000"/>
              </a:lnSpc>
            </a:pPr>
            <a:r>
              <a:rPr lang="en-US" sz="4000" dirty="0" smtClean="0"/>
              <a:t>What type of irony is it?</a:t>
            </a:r>
          </a:p>
          <a:p>
            <a:pPr>
              <a:lnSpc>
                <a:spcPct val="120000"/>
              </a:lnSpc>
              <a:buNone/>
            </a:pPr>
            <a:r>
              <a:rPr lang="en-US" sz="4000" b="1" dirty="0" smtClean="0">
                <a:solidFill>
                  <a:srgbClr val="C00000"/>
                </a:solidFill>
              </a:rPr>
              <a:t>“But they were happy…They did it for the benefit of themselves… not for a pack of idle thieving human beings.”</a:t>
            </a:r>
          </a:p>
          <a:p>
            <a:endParaRPr lang="en-US" sz="40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0"/>
            <a:ext cx="8229600" cy="1143000"/>
          </a:xfrm>
        </p:spPr>
        <p:txBody>
          <a:bodyPr/>
          <a:lstStyle/>
          <a:p>
            <a:pPr eaLnBrk="1" hangingPunct="1"/>
            <a:r>
              <a:rPr lang="en-US" altLang="ja-JP" dirty="0" smtClean="0"/>
              <a:t>Chapter 6 Key Events #1</a:t>
            </a:r>
          </a:p>
        </p:txBody>
      </p:sp>
      <p:sp>
        <p:nvSpPr>
          <p:cNvPr id="64515" name="Rectangle 3"/>
          <p:cNvSpPr>
            <a:spLocks noGrp="1" noChangeArrowheads="1"/>
          </p:cNvSpPr>
          <p:nvPr>
            <p:ph idx="1"/>
          </p:nvPr>
        </p:nvSpPr>
        <p:spPr>
          <a:xfrm>
            <a:off x="228600" y="1371600"/>
            <a:ext cx="8915400" cy="5181600"/>
          </a:xfrm>
        </p:spPr>
        <p:txBody>
          <a:bodyPr/>
          <a:lstStyle/>
          <a:p>
            <a:pPr eaLnBrk="1" hangingPunct="1"/>
            <a:r>
              <a:rPr lang="en-US" altLang="ja-JP" dirty="0" smtClean="0"/>
              <a:t>Voluntary work on Sundays</a:t>
            </a:r>
          </a:p>
          <a:p>
            <a:pPr lvl="1"/>
            <a:r>
              <a:rPr lang="en-US" altLang="ja-JP" sz="3200" dirty="0" smtClean="0"/>
              <a:t>If you did not, your food rations were cut</a:t>
            </a:r>
          </a:p>
          <a:p>
            <a:pPr eaLnBrk="1" hangingPunct="1"/>
            <a:r>
              <a:rPr lang="en-US" altLang="ja-JP" dirty="0" smtClean="0"/>
              <a:t>Animals eager to take more work b/c it</a:t>
            </a:r>
            <a:r>
              <a:rPr lang="en-US" altLang="ja-JP" dirty="0" smtClean="0">
                <a:latin typeface="Arial" pitchFamily="34" charset="0"/>
              </a:rPr>
              <a:t>’</a:t>
            </a:r>
            <a:r>
              <a:rPr lang="en-US" altLang="ja-JP" dirty="0" smtClean="0"/>
              <a:t>s for their own benefit</a:t>
            </a:r>
          </a:p>
          <a:p>
            <a:r>
              <a:rPr lang="en-US" altLang="ja-JP" dirty="0" smtClean="0"/>
              <a:t>Hens called upon to give their eggs</a:t>
            </a:r>
          </a:p>
          <a:p>
            <a:endParaRPr lang="en-US" altLang="ja-JP" dirty="0" smtClean="0"/>
          </a:p>
          <a:p>
            <a:pPr eaLnBrk="1" hangingPunct="1"/>
            <a:endParaRPr lang="en-US" altLang="ja-JP" dirty="0" smtClean="0"/>
          </a:p>
          <a:p>
            <a:pPr eaLnBrk="1" hangingPunct="1"/>
            <a:endParaRPr lang="en-US" altLang="ja-JP" sz="2400" i="1" u="sng"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6 Key Events: #1 Cont.</a:t>
            </a:r>
            <a:endParaRPr lang="en-US" dirty="0"/>
          </a:p>
        </p:txBody>
      </p:sp>
      <p:sp>
        <p:nvSpPr>
          <p:cNvPr id="3" name="Content Placeholder 2"/>
          <p:cNvSpPr>
            <a:spLocks noGrp="1"/>
          </p:cNvSpPr>
          <p:nvPr>
            <p:ph idx="1"/>
          </p:nvPr>
        </p:nvSpPr>
        <p:spPr>
          <a:xfrm>
            <a:off x="457200" y="1646237"/>
            <a:ext cx="8686800" cy="4526280"/>
          </a:xfrm>
        </p:spPr>
        <p:txBody>
          <a:bodyPr>
            <a:normAutofit/>
          </a:bodyPr>
          <a:lstStyle/>
          <a:p>
            <a:r>
              <a:rPr lang="en-US" dirty="0" smtClean="0"/>
              <a:t>Boxer emerges and the most important animal on the farm </a:t>
            </a:r>
          </a:p>
          <a:p>
            <a:r>
              <a:rPr lang="en-US" dirty="0" smtClean="0"/>
              <a:t>“Nothing could have been achieved without Boxer…” (p67)</a:t>
            </a:r>
          </a:p>
          <a:p>
            <a:r>
              <a:rPr lang="en-US" dirty="0" smtClean="0"/>
              <a:t>He works more than any other animal</a:t>
            </a:r>
          </a:p>
          <a:p>
            <a:r>
              <a:rPr lang="en-US" b="1" dirty="0" smtClean="0">
                <a:solidFill>
                  <a:srgbClr val="C00000"/>
                </a:solidFill>
              </a:rPr>
              <a:t>Only Benjamin refused to get enthusiastic about the windmill</a:t>
            </a:r>
          </a:p>
          <a:p>
            <a:r>
              <a:rPr lang="en-US" b="1" dirty="0" smtClean="0"/>
              <a:t>Represents the people who were cynical and skeptical about the rebellion</a:t>
            </a:r>
          </a:p>
          <a:p>
            <a:pPr lv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Chapter 6 Key Events #2</a:t>
            </a:r>
            <a:endParaRPr lang="en-US" dirty="0"/>
          </a:p>
        </p:txBody>
      </p:sp>
      <p:sp>
        <p:nvSpPr>
          <p:cNvPr id="3" name="Content Placeholder 2"/>
          <p:cNvSpPr>
            <a:spLocks noGrp="1"/>
          </p:cNvSpPr>
          <p:nvPr>
            <p:ph idx="1"/>
          </p:nvPr>
        </p:nvSpPr>
        <p:spPr>
          <a:xfrm>
            <a:off x="457200" y="1646237"/>
            <a:ext cx="8686800" cy="4526280"/>
          </a:xfrm>
        </p:spPr>
        <p:txBody>
          <a:bodyPr>
            <a:normAutofit/>
          </a:bodyPr>
          <a:lstStyle/>
          <a:p>
            <a:r>
              <a:rPr lang="en-US" altLang="ja-JP" sz="3600" b="1" dirty="0" smtClean="0">
                <a:solidFill>
                  <a:srgbClr val="FF0000"/>
                </a:solidFill>
              </a:rPr>
              <a:t>Mr. </a:t>
            </a:r>
            <a:r>
              <a:rPr lang="en-US" altLang="ja-JP" sz="3600" b="1" dirty="0" err="1" smtClean="0">
                <a:solidFill>
                  <a:srgbClr val="FF0000"/>
                </a:solidFill>
              </a:rPr>
              <a:t>Whymper</a:t>
            </a:r>
            <a:r>
              <a:rPr lang="en-US" altLang="ja-JP" sz="3600" b="1" dirty="0" smtClean="0">
                <a:solidFill>
                  <a:srgbClr val="FF0000"/>
                </a:solidFill>
              </a:rPr>
              <a:t>-Human solicitor</a:t>
            </a:r>
            <a:endParaRPr lang="en-US" altLang="ja-JP" sz="3600" dirty="0" smtClean="0"/>
          </a:p>
          <a:p>
            <a:pPr lvl="1"/>
            <a:r>
              <a:rPr lang="en-US" altLang="ja-JP" sz="3600" dirty="0" smtClean="0"/>
              <a:t>Used to obtain needed goods </a:t>
            </a:r>
          </a:p>
          <a:p>
            <a:pPr lvl="1"/>
            <a:r>
              <a:rPr lang="en-US" altLang="ja-JP" sz="3200" dirty="0" smtClean="0"/>
              <a:t>Iron, nails, oil, machinery for the windmill</a:t>
            </a:r>
          </a:p>
          <a:p>
            <a:r>
              <a:rPr lang="en-US" altLang="ja-JP" sz="3600" dirty="0" smtClean="0"/>
              <a:t>Caused concern among the animals who believed such actions were a </a:t>
            </a:r>
            <a:r>
              <a:rPr lang="en-US" altLang="ja-JP" sz="3600" b="1" dirty="0" smtClean="0">
                <a:solidFill>
                  <a:srgbClr val="FF0000"/>
                </a:solidFill>
              </a:rPr>
              <a:t>violation of Animalism</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Allegorical Connections</a:t>
            </a:r>
            <a:endParaRPr lang="en-US" dirty="0">
              <a:solidFill>
                <a:srgbClr val="C00000"/>
              </a:solidFill>
            </a:endParaRPr>
          </a:p>
        </p:txBody>
      </p:sp>
      <p:sp>
        <p:nvSpPr>
          <p:cNvPr id="3" name="Content Placeholder 2"/>
          <p:cNvSpPr>
            <a:spLocks noGrp="1"/>
          </p:cNvSpPr>
          <p:nvPr>
            <p:ph idx="1"/>
          </p:nvPr>
        </p:nvSpPr>
        <p:spPr>
          <a:xfrm>
            <a:off x="304800" y="1600200"/>
            <a:ext cx="8839200" cy="5257800"/>
          </a:xfrm>
        </p:spPr>
        <p:txBody>
          <a:bodyPr>
            <a:normAutofit/>
          </a:bodyPr>
          <a:lstStyle/>
          <a:p>
            <a:r>
              <a:rPr lang="en-US" b="1" dirty="0" smtClean="0"/>
              <a:t>Agent</a:t>
            </a:r>
            <a:r>
              <a:rPr lang="en-US" dirty="0" smtClean="0"/>
              <a:t> of the </a:t>
            </a:r>
            <a:r>
              <a:rPr lang="en-US" b="1" dirty="0" smtClean="0"/>
              <a:t>Communist International (</a:t>
            </a:r>
            <a:r>
              <a:rPr lang="en-US" b="1" dirty="0" err="1" smtClean="0"/>
              <a:t>Comintern</a:t>
            </a:r>
            <a:r>
              <a:rPr lang="en-US" b="1" dirty="0" smtClean="0"/>
              <a:t>) </a:t>
            </a:r>
            <a:r>
              <a:rPr lang="en-US" dirty="0" smtClean="0"/>
              <a:t>worked with Russia and the outside world</a:t>
            </a:r>
          </a:p>
          <a:p>
            <a:r>
              <a:rPr lang="en-US" b="1" dirty="0" smtClean="0">
                <a:solidFill>
                  <a:srgbClr val="C00000"/>
                </a:solidFill>
              </a:rPr>
              <a:t>Mr. </a:t>
            </a:r>
            <a:r>
              <a:rPr lang="en-US" b="1" dirty="0" err="1" smtClean="0">
                <a:solidFill>
                  <a:srgbClr val="C00000"/>
                </a:solidFill>
              </a:rPr>
              <a:t>Whymper</a:t>
            </a:r>
            <a:r>
              <a:rPr lang="en-US" b="1" dirty="0" smtClean="0">
                <a:solidFill>
                  <a:srgbClr val="C00000"/>
                </a:solidFill>
              </a:rPr>
              <a:t> </a:t>
            </a:r>
            <a:r>
              <a:rPr lang="en-US" dirty="0" smtClean="0"/>
              <a:t>serves the farm while making a profit as well</a:t>
            </a:r>
          </a:p>
          <a:p>
            <a:r>
              <a:rPr lang="en-US" b="1" dirty="0" smtClean="0">
                <a:solidFill>
                  <a:srgbClr val="C00000"/>
                </a:solidFill>
              </a:rPr>
              <a:t>Napoleon uses him</a:t>
            </a:r>
          </a:p>
          <a:p>
            <a:pPr>
              <a:buNone/>
            </a:pPr>
            <a:r>
              <a:rPr lang="en-US" b="1" dirty="0" smtClean="0">
                <a:solidFill>
                  <a:srgbClr val="C00000"/>
                </a:solidFill>
              </a:rPr>
              <a:t>	to spread rumors that </a:t>
            </a:r>
          </a:p>
          <a:p>
            <a:pPr>
              <a:buNone/>
            </a:pPr>
            <a:r>
              <a:rPr lang="en-US" b="1" dirty="0" smtClean="0">
                <a:solidFill>
                  <a:srgbClr val="C00000"/>
                </a:solidFill>
              </a:rPr>
              <a:t>	all is still going well</a:t>
            </a:r>
          </a:p>
          <a:p>
            <a:pPr>
              <a:buNone/>
            </a:pPr>
            <a:endParaRPr lang="en-US" dirty="0"/>
          </a:p>
        </p:txBody>
      </p:sp>
      <p:pic>
        <p:nvPicPr>
          <p:cNvPr id="4" name="Picture 3"/>
          <p:cNvPicPr/>
          <p:nvPr/>
        </p:nvPicPr>
        <p:blipFill>
          <a:blip r:embed="rId2" cstate="print"/>
          <a:srcRect l="20039" t="6429" r="25047" b="21354"/>
          <a:stretch>
            <a:fillRect/>
          </a:stretch>
        </p:blipFill>
        <p:spPr bwMode="auto">
          <a:xfrm>
            <a:off x="5410200" y="3962401"/>
            <a:ext cx="37338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Allegorical Connections</a:t>
            </a:r>
            <a:endParaRPr lang="en-US" dirty="0"/>
          </a:p>
        </p:txBody>
      </p:sp>
      <p:sp>
        <p:nvSpPr>
          <p:cNvPr id="3" name="Content Placeholder 2"/>
          <p:cNvSpPr>
            <a:spLocks noGrp="1"/>
          </p:cNvSpPr>
          <p:nvPr>
            <p:ph idx="1"/>
          </p:nvPr>
        </p:nvSpPr>
        <p:spPr>
          <a:xfrm>
            <a:off x="304800" y="1600200"/>
            <a:ext cx="8686800" cy="4495800"/>
          </a:xfrm>
        </p:spPr>
        <p:txBody>
          <a:bodyPr>
            <a:normAutofit fontScale="92500" lnSpcReduction="10000"/>
          </a:bodyPr>
          <a:lstStyle/>
          <a:p>
            <a:r>
              <a:rPr lang="en-US" dirty="0" err="1" smtClean="0"/>
              <a:t>Whymper</a:t>
            </a:r>
            <a:r>
              <a:rPr lang="en-US" dirty="0" smtClean="0"/>
              <a:t> is also an allusion to Westerners that catered to Soviet interests and helped spread the Soviet myth </a:t>
            </a:r>
          </a:p>
          <a:p>
            <a:r>
              <a:rPr lang="en-US" b="1" dirty="0" smtClean="0">
                <a:solidFill>
                  <a:srgbClr val="C00000"/>
                </a:solidFill>
              </a:rPr>
              <a:t>“There is no famine or actual </a:t>
            </a:r>
          </a:p>
          <a:p>
            <a:pPr>
              <a:buNone/>
            </a:pPr>
            <a:r>
              <a:rPr lang="en-US" b="1" dirty="0" smtClean="0">
                <a:solidFill>
                  <a:srgbClr val="C00000"/>
                </a:solidFill>
              </a:rPr>
              <a:t>starvation nor is there likely </a:t>
            </a:r>
          </a:p>
          <a:p>
            <a:pPr>
              <a:buNone/>
            </a:pPr>
            <a:r>
              <a:rPr lang="en-US" b="1" dirty="0" smtClean="0">
                <a:solidFill>
                  <a:srgbClr val="C00000"/>
                </a:solidFill>
              </a:rPr>
              <a:t>to be.”  -- Walter </a:t>
            </a:r>
            <a:r>
              <a:rPr lang="en-US" b="1" dirty="0" err="1" smtClean="0">
                <a:solidFill>
                  <a:srgbClr val="C00000"/>
                </a:solidFill>
              </a:rPr>
              <a:t>Duranty</a:t>
            </a:r>
            <a:r>
              <a:rPr lang="en-US" b="1" dirty="0" smtClean="0">
                <a:solidFill>
                  <a:srgbClr val="C00000"/>
                </a:solidFill>
              </a:rPr>
              <a:t>  </a:t>
            </a:r>
          </a:p>
          <a:p>
            <a:pPr>
              <a:buNone/>
            </a:pPr>
            <a:r>
              <a:rPr lang="en-US" b="1" i="1" dirty="0" smtClean="0">
                <a:solidFill>
                  <a:srgbClr val="C00000"/>
                </a:solidFill>
              </a:rPr>
              <a:t>New York Times, </a:t>
            </a:r>
            <a:r>
              <a:rPr lang="en-US" b="1" dirty="0" smtClean="0">
                <a:solidFill>
                  <a:srgbClr val="C00000"/>
                </a:solidFill>
              </a:rPr>
              <a:t>Nov. 15, 1931</a:t>
            </a:r>
            <a:endParaRPr lang="en-US" dirty="0" smtClean="0">
              <a:solidFill>
                <a:srgbClr val="C00000"/>
              </a:solidFill>
            </a:endParaRPr>
          </a:p>
          <a:p>
            <a:r>
              <a:rPr lang="en-US" dirty="0" smtClean="0"/>
              <a:t>Words spread by journalist </a:t>
            </a:r>
          </a:p>
          <a:p>
            <a:pPr>
              <a:buNone/>
            </a:pPr>
            <a:r>
              <a:rPr lang="en-US" dirty="0" smtClean="0"/>
              <a:t>	about the state of Soviet Russia</a:t>
            </a:r>
          </a:p>
          <a:p>
            <a:r>
              <a:rPr lang="en-US" dirty="0" smtClean="0"/>
              <a:t>The reality was much different</a:t>
            </a:r>
          </a:p>
          <a:p>
            <a:pPr>
              <a:buNone/>
            </a:pP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6477000" y="2802286"/>
            <a:ext cx="2819400" cy="40557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70000" lnSpcReduction="20000"/>
          </a:bodyPr>
          <a:lstStyle/>
          <a:p>
            <a:r>
              <a:rPr lang="en-US" dirty="0" smtClean="0"/>
              <a:t>"There is no famine or actual starvation nor is there likely to be.”  --</a:t>
            </a:r>
            <a:r>
              <a:rPr lang="en-US" i="1" dirty="0" smtClean="0"/>
              <a:t>New York Times</a:t>
            </a:r>
            <a:r>
              <a:rPr lang="en-US" dirty="0" smtClean="0"/>
              <a:t>, Nov. 15, 1931, page 1</a:t>
            </a:r>
          </a:p>
          <a:p>
            <a:endParaRPr lang="en-US" dirty="0" smtClean="0"/>
          </a:p>
          <a:p>
            <a:r>
              <a:rPr lang="en-US" dirty="0" smtClean="0"/>
              <a:t>"Any report of a famine in Russia is today an exaggeration or malignant propaganda.“ 	--</a:t>
            </a:r>
            <a:r>
              <a:rPr lang="en-US" i="1" dirty="0" smtClean="0"/>
              <a:t>New York Times</a:t>
            </a:r>
            <a:r>
              <a:rPr lang="en-US" dirty="0" smtClean="0"/>
              <a:t>, August 23, 1933</a:t>
            </a:r>
          </a:p>
          <a:p>
            <a:endParaRPr lang="en-US" dirty="0" smtClean="0"/>
          </a:p>
          <a:p>
            <a:r>
              <a:rPr lang="en-US" dirty="0" smtClean="0"/>
              <a:t>"Enemies and foreign critics can say what they please. Weaklings and </a:t>
            </a:r>
            <a:r>
              <a:rPr lang="en-US" dirty="0" err="1" smtClean="0"/>
              <a:t>despondents</a:t>
            </a:r>
            <a:r>
              <a:rPr lang="en-US" dirty="0" smtClean="0"/>
              <a:t> at home may groan under the burden, but the youth and strength of the Russian people is essentially at one with the Kremlin's program, believes it worthwhile and supports it, however hard be the sledding.”	--</a:t>
            </a:r>
            <a:r>
              <a:rPr lang="en-US" i="1" dirty="0" smtClean="0"/>
              <a:t>New York Times</a:t>
            </a:r>
            <a:r>
              <a:rPr lang="en-US" dirty="0" smtClean="0"/>
              <a:t>, December 9, 1932, page 6</a:t>
            </a:r>
          </a:p>
          <a:p>
            <a:pPr>
              <a:buNone/>
            </a:pPr>
            <a:endParaRPr lang="en-US" dirty="0" smtClean="0"/>
          </a:p>
          <a:p>
            <a:r>
              <a:rPr lang="en-US" dirty="0" smtClean="0"/>
              <a:t>"You can't make an omelet without breaking eggs.” --</a:t>
            </a:r>
            <a:r>
              <a:rPr lang="en-US" i="1" dirty="0" smtClean="0"/>
              <a:t>New York Times</a:t>
            </a:r>
            <a:r>
              <a:rPr lang="en-US" dirty="0" smtClean="0"/>
              <a:t>, May 14, 1933, page 18</a:t>
            </a:r>
          </a:p>
          <a:p>
            <a:endParaRPr lang="en-US" dirty="0" smtClean="0"/>
          </a:p>
          <a:p>
            <a:r>
              <a:rPr lang="en-US" dirty="0" smtClean="0"/>
              <a:t>"There is no actual starvation or deaths from starvation but there is widespread mortality from diseases due to malnutrition.” --</a:t>
            </a:r>
            <a:r>
              <a:rPr lang="en-US" i="1" dirty="0" smtClean="0"/>
              <a:t>New York Times</a:t>
            </a:r>
            <a:r>
              <a:rPr lang="en-US" dirty="0" smtClean="0"/>
              <a:t>, March 31, 1933, page 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Walter </a:t>
            </a:r>
            <a:r>
              <a:rPr lang="en-US" b="1" dirty="0" err="1" smtClean="0"/>
              <a:t>Duranty</a:t>
            </a:r>
            <a:endParaRPr lang="en-US" dirty="0"/>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pPr>
              <a:lnSpc>
                <a:spcPct val="120000"/>
              </a:lnSpc>
            </a:pPr>
            <a:r>
              <a:rPr lang="en-US" b="1" dirty="0" smtClean="0"/>
              <a:t>Walter </a:t>
            </a:r>
            <a:r>
              <a:rPr lang="en-US" b="1" dirty="0" err="1" smtClean="0"/>
              <a:t>Duranty</a:t>
            </a:r>
            <a:r>
              <a:rPr lang="en-US" dirty="0" smtClean="0"/>
              <a:t> (1884 – October 3, 1957) was a controversial Liverpool-born British-American journalist who served as the Moscow bureau chief of the </a:t>
            </a:r>
            <a:r>
              <a:rPr lang="en-US" i="1" dirty="0" smtClean="0"/>
              <a:t>New York Times</a:t>
            </a:r>
            <a:r>
              <a:rPr lang="en-US" dirty="0" smtClean="0"/>
              <a:t> from 1922 through 1936. </a:t>
            </a:r>
          </a:p>
          <a:p>
            <a:pPr>
              <a:lnSpc>
                <a:spcPct val="120000"/>
              </a:lnSpc>
            </a:pPr>
            <a:r>
              <a:rPr lang="en-US" dirty="0" smtClean="0"/>
              <a:t>A series of stories written in 1931 on the Soviet Union </a:t>
            </a:r>
            <a:r>
              <a:rPr lang="en-US" b="1" dirty="0" smtClean="0">
                <a:solidFill>
                  <a:srgbClr val="C00000"/>
                </a:solidFill>
              </a:rPr>
              <a:t>won </a:t>
            </a:r>
            <a:r>
              <a:rPr lang="en-US" b="1" dirty="0" err="1" smtClean="0">
                <a:solidFill>
                  <a:srgbClr val="C00000"/>
                </a:solidFill>
              </a:rPr>
              <a:t>Duranty</a:t>
            </a:r>
            <a:r>
              <a:rPr lang="en-US" b="1" dirty="0" smtClean="0">
                <a:solidFill>
                  <a:srgbClr val="C00000"/>
                </a:solidFill>
              </a:rPr>
              <a:t> a Pulitzer Prize. </a:t>
            </a:r>
          </a:p>
          <a:p>
            <a:pPr>
              <a:lnSpc>
                <a:spcPct val="120000"/>
              </a:lnSpc>
            </a:pPr>
            <a:r>
              <a:rPr lang="en-US" b="1" dirty="0" err="1" smtClean="0"/>
              <a:t>Duranty</a:t>
            </a:r>
            <a:r>
              <a:rPr lang="en-US" b="1" dirty="0" smtClean="0"/>
              <a:t> has been criticized for his </a:t>
            </a:r>
            <a:r>
              <a:rPr lang="en-US" b="1" dirty="0" smtClean="0">
                <a:solidFill>
                  <a:srgbClr val="C00000"/>
                </a:solidFill>
              </a:rPr>
              <a:t>denial of widespread famine</a:t>
            </a:r>
          </a:p>
          <a:p>
            <a:pPr>
              <a:lnSpc>
                <a:spcPct val="120000"/>
              </a:lnSpc>
            </a:pPr>
            <a:r>
              <a:rPr lang="en-US" dirty="0" smtClean="0"/>
              <a:t>Many years later there were </a:t>
            </a:r>
            <a:r>
              <a:rPr lang="en-US" b="1" dirty="0" smtClean="0">
                <a:solidFill>
                  <a:srgbClr val="C00000"/>
                </a:solidFill>
              </a:rPr>
              <a:t>calls to revoke his Pulitzer</a:t>
            </a:r>
          </a:p>
          <a:p>
            <a:pPr>
              <a:lnSpc>
                <a:spcPct val="120000"/>
              </a:lnSpc>
            </a:pPr>
            <a:r>
              <a:rPr lang="en-US" dirty="0" smtClean="0"/>
              <a:t>The </a:t>
            </a:r>
            <a:r>
              <a:rPr lang="en-US" b="1" i="1" dirty="0" smtClean="0">
                <a:solidFill>
                  <a:srgbClr val="C00000"/>
                </a:solidFill>
              </a:rPr>
              <a:t>Times</a:t>
            </a:r>
            <a:r>
              <a:rPr lang="en-US" b="1" dirty="0" smtClean="0">
                <a:solidFill>
                  <a:srgbClr val="C00000"/>
                </a:solidFill>
              </a:rPr>
              <a:t> acknowledged </a:t>
            </a:r>
            <a:r>
              <a:rPr lang="en-US" dirty="0" smtClean="0"/>
              <a:t>that </a:t>
            </a:r>
            <a:r>
              <a:rPr lang="en-US" b="1" dirty="0" smtClean="0">
                <a:solidFill>
                  <a:srgbClr val="C00000"/>
                </a:solidFill>
              </a:rPr>
              <a:t>his articles </a:t>
            </a:r>
            <a:r>
              <a:rPr lang="en-US" dirty="0" smtClean="0"/>
              <a:t>constituted </a:t>
            </a:r>
            <a:r>
              <a:rPr lang="en-US" b="1" dirty="0" smtClean="0">
                <a:solidFill>
                  <a:srgbClr val="C00000"/>
                </a:solidFill>
              </a:rPr>
              <a:t>“some of the worst reporting to appear in this newspaper.”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526</TotalTime>
  <Words>767</Words>
  <Application>Microsoft Office PowerPoint</Application>
  <PresentationFormat>On-screen Show (4:3)</PresentationFormat>
  <Paragraphs>109</Paragraphs>
  <Slides>19</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HG明朝B</vt:lpstr>
      <vt:lpstr>Rockwell</vt:lpstr>
      <vt:lpstr>Wingdings 2</vt:lpstr>
      <vt:lpstr>Foundry</vt:lpstr>
      <vt:lpstr>Animal Farm </vt:lpstr>
      <vt:lpstr>Irony </vt:lpstr>
      <vt:lpstr>Chapter 6 Key Events #1</vt:lpstr>
      <vt:lpstr>Chapter 6 Key Events: #1 Cont.</vt:lpstr>
      <vt:lpstr>Chapter 6 Key Events #2</vt:lpstr>
      <vt:lpstr>Allegorical Connections</vt:lpstr>
      <vt:lpstr>Allegorical Connections</vt:lpstr>
      <vt:lpstr>PowerPoint Presentation</vt:lpstr>
      <vt:lpstr>Walter Duranty</vt:lpstr>
      <vt:lpstr>Chapter 6 Key Events #2 Cont.</vt:lpstr>
      <vt:lpstr>Chapter 6 Key Events #2 Cont.</vt:lpstr>
      <vt:lpstr>Chapter 6 Key Events: #3</vt:lpstr>
      <vt:lpstr>Chapter 6 Key Events #4</vt:lpstr>
      <vt:lpstr>Chapter 6 –Analysis</vt:lpstr>
      <vt:lpstr>The Common Enemy</vt:lpstr>
      <vt:lpstr>Chapter 6 –Analysis The need for a Scapegoat</vt:lpstr>
      <vt:lpstr>Chapter 6—Analysis Cont.</vt:lpstr>
      <vt:lpstr>Napoleon’s Leadership:</vt:lpstr>
      <vt:lpstr>Emerging Themes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Farm</dc:title>
  <dc:creator>Bobby B</dc:creator>
  <cp:lastModifiedBy>Georgopoulos, Georgia</cp:lastModifiedBy>
  <cp:revision>70</cp:revision>
  <dcterms:created xsi:type="dcterms:W3CDTF">2012-02-20T05:37:13Z</dcterms:created>
  <dcterms:modified xsi:type="dcterms:W3CDTF">2016-10-11T19:11:58Z</dcterms:modified>
</cp:coreProperties>
</file>