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1" r:id="rId4"/>
    <p:sldId id="265" r:id="rId5"/>
    <p:sldId id="259" r:id="rId6"/>
    <p:sldId id="257" r:id="rId7"/>
    <p:sldId id="261" r:id="rId8"/>
    <p:sldId id="258" r:id="rId9"/>
    <p:sldId id="264" r:id="rId10"/>
    <p:sldId id="26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CC86D-7EEF-496F-B4CE-6042FA5196A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2F46-43F1-4907-9112-78C3CF4A4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5345A5-E909-45AF-A32A-AF94DB4CC73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C4D47-7732-4D62-81B0-4183244D8849}" type="slidenum">
              <a:rPr lang="en-US" smtClean="0">
                <a:solidFill>
                  <a:srgbClr val="E7DEC9"/>
                </a:solidFill>
              </a:rPr>
              <a:pPr/>
              <a:t>‹#›</a:t>
            </a:fld>
            <a:endParaRPr lang="en-U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C4D47-7732-4D62-81B0-4183244D8849}" type="slidenum">
              <a:rPr lang="en-US" smtClean="0">
                <a:solidFill>
                  <a:srgbClr val="E7DEC9"/>
                </a:solidFill>
              </a:rPr>
              <a:pPr/>
              <a:t>‹#›</a:t>
            </a:fld>
            <a:endParaRPr lang="en-U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8ED9-6E4F-4538-9CEE-C3871FF1062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619D-84DD-46BD-8A20-E055A50A1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5345A5-E909-45AF-A32A-AF94DB4CC73A}" type="datetimeFigureOut">
              <a:rPr lang="en-US" smtClean="0">
                <a:solidFill>
                  <a:srgbClr val="E7DEC9"/>
                </a:solidFill>
              </a:rPr>
              <a:pPr/>
              <a:t>10/21/2016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BC4D47-7732-4D62-81B0-4183244D8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Animal Farm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5486400" cy="1600200"/>
          </a:xfrm>
        </p:spPr>
        <p:txBody>
          <a:bodyPr>
            <a:normAutofit/>
          </a:bodyPr>
          <a:lstStyle/>
          <a:p>
            <a:pPr algn="l"/>
            <a:r>
              <a:rPr lang="en-US" sz="5400" smtClean="0"/>
              <a:t>Chapter 8</a:t>
            </a:r>
            <a:endParaRPr lang="en-US" sz="5400" dirty="0"/>
          </a:p>
        </p:txBody>
      </p:sp>
      <p:pic>
        <p:nvPicPr>
          <p:cNvPr id="4" name="Picture 5" descr="Animal%2520Farm%2520cover%25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667000"/>
            <a:ext cx="4876800" cy="333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Be careful what you wish for</a:t>
            </a:r>
          </a:p>
          <a:p>
            <a:r>
              <a:rPr lang="en-US" sz="4800" dirty="0" smtClean="0"/>
              <a:t>The animals wished to be freed from Jones’ poor leadership</a:t>
            </a:r>
          </a:p>
          <a:p>
            <a:r>
              <a:rPr lang="en-US" sz="4800" dirty="0" smtClean="0"/>
              <a:t>Ended up in a worse position than before</a:t>
            </a:r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Chapter 8—Summary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sz="3200" dirty="0" smtClean="0"/>
              <a:t>No kill commandment is changed to:</a:t>
            </a:r>
          </a:p>
          <a:p>
            <a:pPr algn="ctr">
              <a:buNone/>
            </a:pPr>
            <a:r>
              <a:rPr lang="en-US" altLang="ja-JP" sz="3200" b="1" dirty="0" smtClean="0">
                <a:solidFill>
                  <a:srgbClr val="FFFF00"/>
                </a:solidFill>
              </a:rPr>
              <a:t>“No animal shall kill any other animal </a:t>
            </a:r>
            <a:r>
              <a:rPr lang="en-US" altLang="ja-JP" sz="3200" b="1" u="sng" dirty="0" smtClean="0">
                <a:solidFill>
                  <a:srgbClr val="FFFF00"/>
                </a:solidFill>
              </a:rPr>
              <a:t>without cause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.”</a:t>
            </a:r>
          </a:p>
          <a:p>
            <a:r>
              <a:rPr lang="en-US" altLang="ja-JP" sz="3200" dirty="0" smtClean="0"/>
              <a:t>Alcohol Commandment Changed to:</a:t>
            </a:r>
          </a:p>
          <a:p>
            <a:pPr algn="ctr">
              <a:buNone/>
            </a:pPr>
            <a:r>
              <a:rPr lang="en-US" altLang="ja-JP" sz="3200" b="1" dirty="0" smtClean="0">
                <a:solidFill>
                  <a:srgbClr val="FFFF00"/>
                </a:solidFill>
                <a:latin typeface="Arial" pitchFamily="34" charset="0"/>
              </a:rPr>
              <a:t>“No animal shall drink alcohol </a:t>
            </a:r>
            <a:r>
              <a:rPr lang="en-US" altLang="ja-JP" sz="3200" b="1" u="sng" dirty="0" smtClean="0">
                <a:solidFill>
                  <a:srgbClr val="FFFF00"/>
                </a:solidFill>
                <a:latin typeface="Arial" pitchFamily="34" charset="0"/>
              </a:rPr>
              <a:t>to excess</a:t>
            </a:r>
            <a:r>
              <a:rPr lang="en-US" altLang="ja-JP" sz="3200" b="1" dirty="0" smtClean="0">
                <a:solidFill>
                  <a:srgbClr val="FFFF00"/>
                </a:solidFill>
                <a:latin typeface="Arial" pitchFamily="34" charset="0"/>
              </a:rPr>
              <a:t>.”</a:t>
            </a:r>
            <a:endParaRPr lang="en-US" altLang="ja-JP" sz="32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Pinchfield</a:t>
            </a:r>
            <a:r>
              <a:rPr lang="en-US" b="1" dirty="0" smtClean="0">
                <a:solidFill>
                  <a:srgbClr val="FFFF00"/>
                </a:solidFill>
              </a:rPr>
              <a:t> Farm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Stories of animal torture on </a:t>
            </a:r>
            <a:r>
              <a:rPr lang="en-US" sz="3600" b="1" dirty="0" err="1" smtClean="0">
                <a:solidFill>
                  <a:srgbClr val="FFFF00"/>
                </a:solidFill>
              </a:rPr>
              <a:t>Pinchfield</a:t>
            </a:r>
            <a:r>
              <a:rPr lang="en-US" sz="3600" b="1" dirty="0" smtClean="0">
                <a:solidFill>
                  <a:srgbClr val="FFFF00"/>
                </a:solidFill>
              </a:rPr>
              <a:t> Farm (Frederick’s farm) –Germany </a:t>
            </a:r>
          </a:p>
          <a:p>
            <a:pPr lvl="1"/>
            <a:r>
              <a:rPr lang="en-US" sz="3600" dirty="0" smtClean="0"/>
              <a:t>Flogging old horse to death</a:t>
            </a:r>
          </a:p>
          <a:p>
            <a:pPr lvl="1"/>
            <a:r>
              <a:rPr lang="en-US" sz="3600" dirty="0" smtClean="0"/>
              <a:t>Starved cows</a:t>
            </a:r>
          </a:p>
          <a:p>
            <a:pPr lvl="1"/>
            <a:r>
              <a:rPr lang="en-US" sz="3600" dirty="0" smtClean="0"/>
              <a:t>Threw an old dog into the furnace</a:t>
            </a:r>
          </a:p>
          <a:p>
            <a:r>
              <a:rPr lang="en-US" sz="3600" b="1" dirty="0" smtClean="0"/>
              <a:t>What does this symbolize?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Annihilation of the Jews during WWII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1939</a:t>
            </a:r>
            <a:r>
              <a:rPr lang="en-US" sz="4400" dirty="0" smtClean="0"/>
              <a:t>: </a:t>
            </a:r>
            <a:r>
              <a:rPr lang="en-US" sz="3800" b="1" dirty="0" smtClean="0">
                <a:solidFill>
                  <a:srgbClr val="FFFF00"/>
                </a:solidFill>
              </a:rPr>
              <a:t>The Nazi-Soviet Non-Aggression Pact </a:t>
            </a:r>
          </a:p>
          <a:p>
            <a:r>
              <a:rPr lang="en-US" sz="4400" dirty="0" smtClean="0"/>
              <a:t>A secret agreement between Stalin and Hitler</a:t>
            </a:r>
          </a:p>
          <a:p>
            <a:r>
              <a:rPr lang="en-US" sz="4400" dirty="0" smtClean="0"/>
              <a:t>Guaranteed that neither country would oppose or attack the other 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Allegorical Connections  #1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Allegorical Connections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Napoleon agrees to sell a pile of timber to Mr. Frederick of </a:t>
            </a:r>
            <a:r>
              <a:rPr lang="en-US" sz="4000" b="1" dirty="0" err="1" smtClean="0">
                <a:solidFill>
                  <a:srgbClr val="FFFF00"/>
                </a:solidFill>
              </a:rPr>
              <a:t>Pinchfield</a:t>
            </a:r>
            <a:r>
              <a:rPr lang="en-US" sz="4000" b="1" dirty="0" smtClean="0">
                <a:solidFill>
                  <a:srgbClr val="FFFF00"/>
                </a:solidFill>
              </a:rPr>
              <a:t> Farm</a:t>
            </a:r>
          </a:p>
          <a:p>
            <a:r>
              <a:rPr lang="en-US" sz="4000" dirty="0" smtClean="0"/>
              <a:t>It was a show of cooperation and teamwork</a:t>
            </a:r>
          </a:p>
          <a:p>
            <a:r>
              <a:rPr lang="en-US" sz="4000" dirty="0" smtClean="0"/>
              <a:t>Frederick violated </a:t>
            </a:r>
          </a:p>
          <a:p>
            <a:pPr>
              <a:buNone/>
            </a:pPr>
            <a:r>
              <a:rPr lang="en-US" sz="4000" dirty="0" smtClean="0"/>
              <a:t>the animals’ trust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474493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50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Allegorical Connections 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4495800"/>
          </a:xfrm>
        </p:spPr>
        <p:txBody>
          <a:bodyPr/>
          <a:lstStyle/>
          <a:p>
            <a:r>
              <a:rPr lang="en-US" sz="3600" b="1" dirty="0" smtClean="0"/>
              <a:t>1941</a:t>
            </a:r>
            <a:r>
              <a:rPr lang="en-US" sz="3600" dirty="0" smtClean="0"/>
              <a:t>: </a:t>
            </a:r>
            <a:r>
              <a:rPr lang="en-US" sz="3600" b="1" dirty="0" smtClean="0">
                <a:solidFill>
                  <a:srgbClr val="FFFF00"/>
                </a:solidFill>
              </a:rPr>
              <a:t>Hitler</a:t>
            </a:r>
            <a:r>
              <a:rPr lang="en-US" sz="3600" dirty="0" smtClean="0"/>
              <a:t> begins “Operation Barbarossa”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Germany attacks Russia at Stalingrad </a:t>
            </a:r>
            <a:r>
              <a:rPr lang="en-US" sz="3600" dirty="0" smtClean="0"/>
              <a:t>and elsewhere</a:t>
            </a:r>
          </a:p>
          <a:p>
            <a:r>
              <a:rPr lang="en-US" sz="3600" dirty="0" smtClean="0"/>
              <a:t>In defiance of the Non-Aggression Treaty</a:t>
            </a:r>
          </a:p>
          <a:p>
            <a:r>
              <a:rPr lang="en-US" sz="3600" dirty="0" smtClean="0"/>
              <a:t>Hitler moves into Russia but is forced to retreat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66" y="533401"/>
            <a:ext cx="919393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Allegorical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153400" cy="4495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The Battle of the Windmill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Frederick and his men </a:t>
            </a:r>
            <a:r>
              <a:rPr lang="en-US" sz="4000" dirty="0" smtClean="0"/>
              <a:t>invade Animal Farm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They blow up the windmill</a:t>
            </a:r>
          </a:p>
          <a:p>
            <a:r>
              <a:rPr lang="en-US" sz="4000" dirty="0" smtClean="0"/>
              <a:t>Many animals are killed</a:t>
            </a:r>
          </a:p>
          <a:p>
            <a:r>
              <a:rPr lang="en-US" sz="4000" dirty="0" smtClean="0"/>
              <a:t>Boxer is wounded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9969" r="8000" b="10280"/>
          <a:stretch>
            <a:fillRect/>
          </a:stretch>
        </p:blipFill>
        <p:spPr bwMode="auto">
          <a:xfrm>
            <a:off x="5986464" y="4267199"/>
            <a:ext cx="3157536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223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HGPｺﾞｼｯｸE</vt:lpstr>
      <vt:lpstr>Tw Cen MT</vt:lpstr>
      <vt:lpstr>Wingdings</vt:lpstr>
      <vt:lpstr>Wingdings 2</vt:lpstr>
      <vt:lpstr>Office Theme</vt:lpstr>
      <vt:lpstr>Median</vt:lpstr>
      <vt:lpstr>Animal Farm</vt:lpstr>
      <vt:lpstr>Chapter 8—Summary</vt:lpstr>
      <vt:lpstr>Pinchfield Farm</vt:lpstr>
      <vt:lpstr>PowerPoint Presentation</vt:lpstr>
      <vt:lpstr>Allegorical Connections</vt:lpstr>
      <vt:lpstr>PowerPoint Presentation</vt:lpstr>
      <vt:lpstr>Allegorical Connections  #2</vt:lpstr>
      <vt:lpstr>PowerPoint Presentation</vt:lpstr>
      <vt:lpstr>Allegorical Connections</vt:lpstr>
      <vt:lpstr>Emerging Themes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</dc:title>
  <dc:creator>Bobby B</dc:creator>
  <cp:lastModifiedBy>Georgopoulos, Georgia</cp:lastModifiedBy>
  <cp:revision>39</cp:revision>
  <dcterms:created xsi:type="dcterms:W3CDTF">2012-02-20T06:56:48Z</dcterms:created>
  <dcterms:modified xsi:type="dcterms:W3CDTF">2016-10-21T20:23:03Z</dcterms:modified>
</cp:coreProperties>
</file>