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73" r:id="rId3"/>
    <p:sldId id="279" r:id="rId4"/>
    <p:sldId id="278" r:id="rId5"/>
    <p:sldId id="275" r:id="rId6"/>
    <p:sldId id="260" r:id="rId7"/>
    <p:sldId id="266" r:id="rId8"/>
    <p:sldId id="267" r:id="rId9"/>
    <p:sldId id="280" r:id="rId10"/>
    <p:sldId id="281" r:id="rId11"/>
    <p:sldId id="264" r:id="rId12"/>
    <p:sldId id="261" r:id="rId13"/>
    <p:sldId id="262" r:id="rId14"/>
    <p:sldId id="263" r:id="rId15"/>
    <p:sldId id="276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0586-1E21-451B-B042-FECA2D4937F4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C798D-78B5-4E34-834D-F17866897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8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26BEA-813B-47BA-9E0E-542E5FF7CF5A}" type="slidenum">
              <a:rPr lang="en-US"/>
              <a:pPr/>
              <a:t>12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4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5345A5-E909-45AF-A32A-AF94DB4CC73A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C4D47-7732-4D62-81B0-4183244D8849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BC4D47-7732-4D62-81B0-4183244D8849}" type="slidenum">
              <a:rPr lang="en-US" smtClean="0">
                <a:solidFill>
                  <a:srgbClr val="E7DEC9"/>
                </a:solidFill>
              </a:rPr>
              <a:pPr/>
              <a:t>‹#›</a:t>
            </a:fld>
            <a:endParaRPr lang="en-US">
              <a:solidFill>
                <a:srgbClr val="E7DE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5345A5-E909-45AF-A32A-AF94DB4CC73A}" type="datetimeFigureOut">
              <a:rPr lang="en-US" smtClean="0">
                <a:solidFill>
                  <a:srgbClr val="E7DEC9"/>
                </a:solidFill>
              </a:rPr>
              <a:pPr/>
              <a:t>10/11/2016</a:t>
            </a:fld>
            <a:endParaRPr lang="en-US">
              <a:solidFill>
                <a:srgbClr val="E7DE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C4D47-7732-4D62-81B0-4183244D8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077200" cy="167335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Animal Farm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5486400" cy="16002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Chapter 5</a:t>
            </a:r>
            <a:endParaRPr lang="en-US" sz="5400" dirty="0"/>
          </a:p>
        </p:txBody>
      </p:sp>
      <p:pic>
        <p:nvPicPr>
          <p:cNvPr id="4" name="Picture 5" descr="Animal%2520Farm%2520cover%25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667000"/>
            <a:ext cx="4876800" cy="3332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Propaganda in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Squealer is used to explain Napoleon’s actions</a:t>
            </a:r>
          </a:p>
          <a:p>
            <a:r>
              <a:rPr lang="en-US" dirty="0" smtClean="0"/>
              <a:t>Says it was a sacrifice on Napoleon’s part to take on so much extra responsibility</a:t>
            </a:r>
          </a:p>
          <a:p>
            <a:r>
              <a:rPr lang="en-US" dirty="0" smtClean="0"/>
              <a:t>“No one believes more firmly than Comrade Napoleon that all animals are equal.” p. 55</a:t>
            </a:r>
          </a:p>
          <a:p>
            <a:r>
              <a:rPr lang="en-US" dirty="0" smtClean="0"/>
              <a:t>Says it’s for the animals own good that Napoleon rule</a:t>
            </a:r>
          </a:p>
          <a:p>
            <a:r>
              <a:rPr lang="en-US" dirty="0" smtClean="0"/>
              <a:t>“He would be only too happy to let you make your decisions for yourselves.  But sometimes you might make the wrong decisions … and then where should we be?” p.55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5 Summary—The Windmill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791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Napoleon suddenly insists that the animals build the windmill</a:t>
            </a:r>
          </a:p>
          <a:p>
            <a:r>
              <a:rPr lang="en-US" sz="3600" dirty="0" smtClean="0"/>
              <a:t>Squealer is sent to convince the animals that the windmill was Napoleon’s idea all along</a:t>
            </a:r>
          </a:p>
          <a:p>
            <a:r>
              <a:rPr lang="en-US" sz="3600" dirty="0" smtClean="0"/>
              <a:t>Tactics get rid of the “dangerous character and bad influence” of Snowball</a:t>
            </a:r>
          </a:p>
          <a:p>
            <a:r>
              <a:rPr lang="en-US" sz="3600" dirty="0" smtClean="0"/>
              <a:t>Page 57-58</a:t>
            </a:r>
            <a:endParaRPr lang="en-US" sz="3600" dirty="0"/>
          </a:p>
        </p:txBody>
      </p:sp>
      <p:pic>
        <p:nvPicPr>
          <p:cNvPr id="3074" name="Picture 2" descr="C:\Users\Bobby B\AppData\Local\Microsoft\Windows\Temporary Internet Files\Content.IE5\SCNF5XLU\MC9003836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05000"/>
            <a:ext cx="3161797" cy="4189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Allegorical Connections to History</a:t>
            </a:r>
            <a:endParaRPr lang="en-US" b="1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1928</a:t>
            </a:r>
            <a:r>
              <a:rPr lang="en-US" sz="3200" dirty="0"/>
              <a:t>: </a:t>
            </a:r>
            <a:r>
              <a:rPr lang="en-US" sz="3200" b="1" dirty="0">
                <a:solidFill>
                  <a:srgbClr val="FFFF00"/>
                </a:solidFill>
              </a:rPr>
              <a:t>Stalin</a:t>
            </a:r>
            <a:r>
              <a:rPr lang="en-US" sz="3200" dirty="0"/>
              <a:t> announces his first </a:t>
            </a:r>
            <a:r>
              <a:rPr lang="en-US" sz="3200" b="1" dirty="0">
                <a:solidFill>
                  <a:srgbClr val="FFFF00"/>
                </a:solidFill>
              </a:rPr>
              <a:t>Five Year Plan (an attempt to make </a:t>
            </a:r>
            <a:r>
              <a:rPr lang="en-US" sz="3200" b="1" dirty="0" smtClean="0">
                <a:solidFill>
                  <a:srgbClr val="FFFF00"/>
                </a:solidFill>
              </a:rPr>
              <a:t>Russia </a:t>
            </a:r>
            <a:r>
              <a:rPr lang="en-US" sz="3200" b="1" dirty="0">
                <a:solidFill>
                  <a:srgbClr val="FFFF00"/>
                </a:solidFill>
              </a:rPr>
              <a:t>a modern industrial state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200" dirty="0" smtClean="0"/>
              <a:t>Convinces </a:t>
            </a:r>
            <a:r>
              <a:rPr lang="en-US" sz="3200" dirty="0"/>
              <a:t>“comrades” throughout the Soviet Union to work harder than they ever </a:t>
            </a:r>
            <a:r>
              <a:rPr lang="en-US" sz="3200" dirty="0" smtClean="0"/>
              <a:t>have</a:t>
            </a:r>
          </a:p>
          <a:p>
            <a:r>
              <a:rPr lang="en-US" sz="3200" dirty="0" smtClean="0"/>
              <a:t>Need to fix the infrastructure neglected by the Tsars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b="1" dirty="0" smtClean="0"/>
              <a:t>Other Allegorical Connections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Vladimir Lenin’s Body laying in state—January 1924</a:t>
            </a:r>
          </a:p>
          <a:p>
            <a:r>
              <a:rPr lang="en-US" sz="3200" dirty="0" smtClean="0"/>
              <a:t>The body is still visible in Moscow</a:t>
            </a:r>
          </a:p>
          <a:p>
            <a:r>
              <a:rPr lang="en-US" sz="3200" dirty="0" smtClean="0"/>
              <a:t>The Mausoleum is open every day from 10:00 am to 1:00 pm, except holidays, Mondays and Fridays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206240"/>
            <a:ext cx="4419600" cy="26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Allegorical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572000" cy="457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Old Major’s skull was dug up </a:t>
            </a:r>
            <a:r>
              <a:rPr lang="en-US" sz="3600" dirty="0" smtClean="0"/>
              <a:t>and placed at the foot of the flagstaff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Satire pointed at the Russian practice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828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Notables: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4495800"/>
          </a:xfrm>
        </p:spPr>
        <p:txBody>
          <a:bodyPr/>
          <a:lstStyle/>
          <a:p>
            <a:r>
              <a:rPr lang="en-US" altLang="ja-JP" sz="3200" dirty="0" smtClean="0"/>
              <a:t>Orwell was part of a </a:t>
            </a:r>
            <a:r>
              <a:rPr lang="en-US" altLang="ja-JP" sz="3200" dirty="0" err="1" smtClean="0"/>
              <a:t>Trotskyist</a:t>
            </a:r>
            <a:r>
              <a:rPr lang="en-US" altLang="ja-JP" sz="3200" dirty="0" smtClean="0"/>
              <a:t> group in the late </a:t>
            </a:r>
            <a:r>
              <a:rPr lang="en-US" altLang="ja-JP" sz="3200" dirty="0" smtClean="0">
                <a:latin typeface="+mj-lt"/>
              </a:rPr>
              <a:t>1930’s during the Spanish Civil War</a:t>
            </a:r>
          </a:p>
          <a:p>
            <a:pPr lvl="1"/>
            <a:r>
              <a:rPr lang="en-US" altLang="ja-JP" sz="3200" dirty="0" smtClean="0">
                <a:latin typeface="+mj-lt"/>
              </a:rPr>
              <a:t>Could be why Snowball is looked at in a positive manner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altLang="ja-JP" sz="3200" dirty="0" smtClean="0">
                <a:latin typeface="+mj-lt"/>
              </a:rPr>
              <a:t>Boxer adds a new maxim: </a:t>
            </a:r>
            <a:r>
              <a:rPr lang="en-US" altLang="ja-JP" sz="2900" b="1" dirty="0" smtClean="0">
                <a:latin typeface="+mj-lt"/>
              </a:rPr>
              <a:t>Napoleon is always right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altLang="ja-JP" sz="3200" dirty="0" smtClean="0">
                <a:latin typeface="+mj-lt"/>
              </a:rPr>
              <a:t>His personal motto “I will work harder”</a:t>
            </a:r>
          </a:p>
          <a:p>
            <a:endParaRPr lang="en-US" altLang="ja-JP" sz="2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Emerging Themes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Poor Memory of the past makes the people easier to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Lack of knowledge or education makes it impossible to speak out against injustice</a:t>
            </a:r>
          </a:p>
          <a:p>
            <a:pPr lvl="1"/>
            <a:r>
              <a:rPr lang="en-US" sz="3600" b="1" dirty="0" smtClean="0"/>
              <a:t>Boxer-“…in the end he could not think of anything to say.” p. 54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FFFF00"/>
                </a:solidFill>
              </a:rPr>
              <a:t>Blind loyalty to one’s leaders is dangerous</a:t>
            </a:r>
          </a:p>
          <a:p>
            <a:pPr lvl="1"/>
            <a:r>
              <a:rPr lang="en-US" sz="3600" b="1" dirty="0" smtClean="0"/>
              <a:t>“Napoleon is always right”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Chapter 5—Summary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200" dirty="0" smtClean="0"/>
              <a:t>Mollie disappears from the farm</a:t>
            </a:r>
          </a:p>
          <a:p>
            <a:r>
              <a:rPr lang="en-US" altLang="ja-JP" sz="3200" dirty="0" smtClean="0"/>
              <a:t>Ends up with one of Pilkington’s men</a:t>
            </a:r>
          </a:p>
          <a:p>
            <a:r>
              <a:rPr lang="en-US" altLang="ja-JP" sz="3200" dirty="0" smtClean="0"/>
              <a:t>Seen at the pub dolled up with ribbons</a:t>
            </a:r>
          </a:p>
          <a:p>
            <a:r>
              <a:rPr lang="en-US" altLang="ja-JP" sz="3200" dirty="0" smtClean="0"/>
              <a:t>Seemed to be enjoying herself</a:t>
            </a:r>
            <a:endParaRPr lang="en-US" altLang="ja-JP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Snowball vs. Napoleon--Windmill</a:t>
            </a: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7"/>
            <a:ext cx="4495800" cy="4572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Snowball: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Wanted to build a windmill</a:t>
            </a:r>
          </a:p>
          <a:p>
            <a:r>
              <a:rPr lang="en-US" b="1" dirty="0" smtClean="0"/>
              <a:t>Says it would supply electricity</a:t>
            </a:r>
          </a:p>
          <a:p>
            <a:r>
              <a:rPr lang="en-US" dirty="0" smtClean="0"/>
              <a:t>Provide Light and Warmth</a:t>
            </a:r>
          </a:p>
          <a:p>
            <a:r>
              <a:rPr lang="en-US" dirty="0" smtClean="0"/>
              <a:t>Save labor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Napoleon: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Wanted to increase food production.</a:t>
            </a:r>
          </a:p>
          <a:p>
            <a:r>
              <a:rPr lang="en-US" b="1" dirty="0" smtClean="0"/>
              <a:t>Said the </a:t>
            </a:r>
            <a:r>
              <a:rPr lang="en-US" b="1" dirty="0" smtClean="0">
                <a:solidFill>
                  <a:srgbClr val="FFFF00"/>
                </a:solidFill>
              </a:rPr>
              <a:t>windmill would be wasted </a:t>
            </a:r>
            <a:r>
              <a:rPr lang="en-US" b="1" dirty="0" smtClean="0"/>
              <a:t>time and </a:t>
            </a:r>
            <a:r>
              <a:rPr lang="en-US" b="1" dirty="0" smtClean="0">
                <a:solidFill>
                  <a:srgbClr val="FFFF00"/>
                </a:solidFill>
              </a:rPr>
              <a:t>energy</a:t>
            </a:r>
          </a:p>
          <a:p>
            <a:r>
              <a:rPr lang="en-US" b="1" dirty="0" smtClean="0"/>
              <a:t>Said everyone would starve to death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Snowball vs. Napoleon—Defense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5800" y="1600200"/>
            <a:ext cx="44196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Snowball:</a:t>
            </a:r>
          </a:p>
          <a:p>
            <a:r>
              <a:rPr lang="en-US" b="1" dirty="0" smtClean="0"/>
              <a:t>Wants to </a:t>
            </a:r>
            <a:r>
              <a:rPr lang="en-US" b="1" dirty="0" smtClean="0">
                <a:solidFill>
                  <a:srgbClr val="FFFF00"/>
                </a:solidFill>
              </a:rPr>
              <a:t>spread the rebellion</a:t>
            </a:r>
          </a:p>
          <a:p>
            <a:r>
              <a:rPr lang="en-US" b="1" dirty="0" smtClean="0"/>
              <a:t>Says </a:t>
            </a:r>
            <a:r>
              <a:rPr lang="en-US" b="1" dirty="0" smtClean="0">
                <a:solidFill>
                  <a:srgbClr val="FFFF00"/>
                </a:solidFill>
              </a:rPr>
              <a:t>if</a:t>
            </a:r>
            <a:r>
              <a:rPr lang="en-US" b="1" dirty="0" smtClean="0"/>
              <a:t> the rebellion happened everywhere, </a:t>
            </a:r>
            <a:r>
              <a:rPr lang="en-US" b="1" dirty="0" smtClean="0">
                <a:solidFill>
                  <a:srgbClr val="FFFF00"/>
                </a:solidFill>
              </a:rPr>
              <a:t>they would have no need to defend themselves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2400" y="1600200"/>
            <a:ext cx="41910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Napoleon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Wants to </a:t>
            </a:r>
            <a:r>
              <a:rPr lang="en-US" b="1" dirty="0" smtClean="0">
                <a:solidFill>
                  <a:srgbClr val="FFFF00"/>
                </a:solidFill>
              </a:rPr>
              <a:t>get firearms </a:t>
            </a:r>
            <a:r>
              <a:rPr lang="en-US" b="1" dirty="0" smtClean="0"/>
              <a:t>and train themselves how to use them</a:t>
            </a:r>
          </a:p>
          <a:p>
            <a:r>
              <a:rPr lang="en-US" b="1" dirty="0" smtClean="0"/>
              <a:t>Believes in </a:t>
            </a:r>
            <a:r>
              <a:rPr lang="en-US" b="1" dirty="0" smtClean="0">
                <a:solidFill>
                  <a:srgbClr val="FFFF00"/>
                </a:solidFill>
              </a:rPr>
              <a:t>making the farm safe</a:t>
            </a:r>
            <a:r>
              <a:rPr lang="en-US" b="1" dirty="0" smtClean="0"/>
              <a:t> from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Before the animals can vote Napoleon calls out nine ferocious dogs, who chase Snowball off the farm. </a:t>
            </a:r>
          </a:p>
          <a:p>
            <a:r>
              <a:rPr lang="en-US" sz="3200" dirty="0" smtClean="0"/>
              <a:t>Napoleon then announces that all debates will stop and institutes a number of other new rules for the farm.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 smtClean="0"/>
              <a:t>Joseph Stalin and Leon Trotsky battled for the leadership of the communist party.</a:t>
            </a:r>
          </a:p>
          <a:p>
            <a:r>
              <a:rPr lang="en-US" dirty="0" smtClean="0"/>
              <a:t>Stalin won.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In 1927 Stalin expelled Trotsky from the party and the country just like Napoleon did to Snowball</a:t>
            </a:r>
          </a:p>
          <a:p>
            <a:r>
              <a:rPr lang="en-US" dirty="0" smtClean="0"/>
              <a:t>In 1940 Trotsky </a:t>
            </a:r>
          </a:p>
          <a:p>
            <a:pPr>
              <a:buNone/>
            </a:pPr>
            <a:r>
              <a:rPr lang="en-US" dirty="0" smtClean="0"/>
              <a:t>was assassinated, </a:t>
            </a:r>
          </a:p>
          <a:p>
            <a:pPr>
              <a:buNone/>
            </a:pPr>
            <a:r>
              <a:rPr lang="en-US" dirty="0" smtClean="0"/>
              <a:t>under Stalin’s </a:t>
            </a:r>
          </a:p>
          <a:p>
            <a:pPr>
              <a:buNone/>
            </a:pPr>
            <a:r>
              <a:rPr lang="en-US" dirty="0" smtClean="0"/>
              <a:t>orders.</a:t>
            </a:r>
          </a:p>
        </p:txBody>
      </p:sp>
      <p:pic>
        <p:nvPicPr>
          <p:cNvPr id="4" name="Picture 15" descr="Leon_trots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2049" y="4419600"/>
            <a:ext cx="260195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image?id=62228&amp;rendTypeId=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00400" y="4334418"/>
            <a:ext cx="2127250" cy="25235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57800" y="5334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ß"/>
            </a:pPr>
            <a:r>
              <a:rPr lang="en-US" sz="2400" dirty="0">
                <a:solidFill>
                  <a:prstClr val="white"/>
                </a:solidFill>
                <a:sym typeface="Wingdings" pitchFamily="2" charset="2"/>
              </a:rPr>
              <a:t>Stalin</a:t>
            </a:r>
          </a:p>
          <a:p>
            <a:pPr>
              <a:buFont typeface="Wingdings" pitchFamily="2" charset="2"/>
              <a:buChar char="ß"/>
            </a:pPr>
            <a:endParaRPr lang="en-US" sz="2400" dirty="0">
              <a:solidFill>
                <a:prstClr val="white"/>
              </a:solidFill>
              <a:sym typeface="Wingdings" pitchFamily="2" charset="2"/>
            </a:endParaRPr>
          </a:p>
          <a:p>
            <a:r>
              <a:rPr lang="en-US" sz="2400" dirty="0">
                <a:solidFill>
                  <a:prstClr val="white"/>
                </a:solidFill>
                <a:sym typeface="Wingdings" pitchFamily="2" charset="2"/>
              </a:rPr>
              <a:t>Trotsky  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Russian Revolution – </a:t>
            </a:r>
            <a:r>
              <a:rPr lang="en-US" sz="3800" b="1" dirty="0" smtClean="0"/>
              <a:t>KGB/Secret Police/</a:t>
            </a:r>
            <a:r>
              <a:rPr lang="en-US" sz="3800" b="1" dirty="0" err="1" smtClean="0"/>
              <a:t>Cheka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Personal body guards to Stalin</a:t>
            </a:r>
          </a:p>
          <a:p>
            <a:r>
              <a:rPr lang="en-US" sz="4000" dirty="0" smtClean="0"/>
              <a:t>Created to prevent against any counter-revolutionary activity after communism took over Russia</a:t>
            </a:r>
          </a:p>
          <a:p>
            <a:r>
              <a:rPr lang="en-US" sz="4000" dirty="0" smtClean="0"/>
              <a:t> Used any means necessary</a:t>
            </a:r>
          </a:p>
          <a:p>
            <a:pPr>
              <a:buNone/>
            </a:pPr>
            <a:r>
              <a:rPr lang="en-US" sz="4000" dirty="0" smtClean="0"/>
              <a:t>	to keep “social order”</a:t>
            </a:r>
            <a:endParaRPr lang="en-US" sz="4000" dirty="0"/>
          </a:p>
        </p:txBody>
      </p:sp>
      <p:pic>
        <p:nvPicPr>
          <p:cNvPr id="14340" name="Picture 4" descr="http://t0.gstatic.com/images?q=tbn:ANd9GcQ-9v8kixxr66LA3qQYoog9r17BSoLn5vIvXRcvdXxl5nFk58T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Farm – </a:t>
            </a:r>
            <a:r>
              <a:rPr lang="en-US" b="1" dirty="0" smtClean="0"/>
              <a:t>The dogs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Napoleon’s enforcers</a:t>
            </a:r>
          </a:p>
          <a:p>
            <a:r>
              <a:rPr lang="en-US" sz="4000" dirty="0" smtClean="0"/>
              <a:t>Used to instill fear in other animals</a:t>
            </a:r>
          </a:p>
          <a:p>
            <a:r>
              <a:rPr lang="en-US" sz="4000" dirty="0" smtClean="0"/>
              <a:t>Taken from their parents when they were puppies and raised by Napoleon</a:t>
            </a:r>
          </a:p>
          <a:p>
            <a:r>
              <a:rPr lang="en-US" sz="4000" dirty="0" smtClean="0"/>
              <a:t>A part of his strategy to </a:t>
            </a:r>
          </a:p>
          <a:p>
            <a:pPr>
              <a:buNone/>
            </a:pPr>
            <a:r>
              <a:rPr lang="en-US" sz="4000" dirty="0" smtClean="0"/>
              <a:t>	 control the animals</a:t>
            </a:r>
            <a:endParaRPr lang="en-US" sz="4000" dirty="0"/>
          </a:p>
        </p:txBody>
      </p:sp>
      <p:pic>
        <p:nvPicPr>
          <p:cNvPr id="15364" name="Picture 4" descr="http://t1.gstatic.com/images?q=tbn:ANd9GcQj9zxcefGjAUCsergOQa34uWvV5PONFLVTFYuajwEZKU5E4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215" y="4114800"/>
            <a:ext cx="290678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Napoleon—Secret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suspected the motives of the pigs and Napoleon</a:t>
            </a:r>
          </a:p>
          <a:p>
            <a:r>
              <a:rPr lang="en-US" dirty="0" smtClean="0"/>
              <a:t>Chapter III stealing apples and milk for themselves</a:t>
            </a:r>
          </a:p>
          <a:p>
            <a:r>
              <a:rPr lang="en-US" dirty="0" smtClean="0"/>
              <a:t>The pigs appear more interested in grabbing resources</a:t>
            </a:r>
          </a:p>
          <a:p>
            <a:r>
              <a:rPr lang="en-US" dirty="0" smtClean="0"/>
              <a:t>When Napoleon sets his dogs on Snowball, he proves that his socialist ideas about the common good is quite empty</a:t>
            </a:r>
          </a:p>
          <a:p>
            <a:r>
              <a:rPr lang="en-US" dirty="0" smtClean="0"/>
              <a:t>Napoleon’s takeover a long period of careful plotting: </a:t>
            </a:r>
          </a:p>
          <a:p>
            <a:r>
              <a:rPr lang="en-US" dirty="0" smtClean="0"/>
              <a:t>He first took control of the dogs’ training in Chapter III. </a:t>
            </a:r>
          </a:p>
          <a:p>
            <a:r>
              <a:rPr lang="en-US" dirty="0" smtClean="0"/>
              <a:t>The banishment of Snowball is the end of long-held resentments and aspirations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691</Words>
  <Application>Microsoft Office PowerPoint</Application>
  <PresentationFormat>On-screen Show (4:3)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HGPｺﾞｼｯｸE</vt:lpstr>
      <vt:lpstr>Tw Cen MT</vt:lpstr>
      <vt:lpstr>Wingdings</vt:lpstr>
      <vt:lpstr>Wingdings 2</vt:lpstr>
      <vt:lpstr>Median</vt:lpstr>
      <vt:lpstr>Animal Farm</vt:lpstr>
      <vt:lpstr>Chapter 5—Summary</vt:lpstr>
      <vt:lpstr>Snowball vs. Napoleon--Windmill </vt:lpstr>
      <vt:lpstr>Snowball vs. Napoleon—Defense </vt:lpstr>
      <vt:lpstr>Chapter 5 Summary</vt:lpstr>
      <vt:lpstr>New Leadership</vt:lpstr>
      <vt:lpstr>Russian Revolution – KGB/Secret Police/Cheka</vt:lpstr>
      <vt:lpstr>Animal Farm – The dogs</vt:lpstr>
      <vt:lpstr>Napoleon—Secret Motives</vt:lpstr>
      <vt:lpstr>Propaganda in Action</vt:lpstr>
      <vt:lpstr>Chapter 5 Summary—The Windmill</vt:lpstr>
      <vt:lpstr>Allegorical Connections to History</vt:lpstr>
      <vt:lpstr>Other Allegorical Connections</vt:lpstr>
      <vt:lpstr>Other Allegorical Connections</vt:lpstr>
      <vt:lpstr>Other Notables:</vt:lpstr>
      <vt:lpstr>Emerging Themes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Bobby B</dc:creator>
  <cp:lastModifiedBy>Georgopoulos, Georgia</cp:lastModifiedBy>
  <cp:revision>64</cp:revision>
  <dcterms:created xsi:type="dcterms:W3CDTF">2012-02-20T03:52:11Z</dcterms:created>
  <dcterms:modified xsi:type="dcterms:W3CDTF">2016-10-11T17:54:13Z</dcterms:modified>
</cp:coreProperties>
</file>